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86" r:id="rId3"/>
    <p:sldMasterId id="2147483687" r:id="rId4"/>
    <p:sldMasterId id="2147483688" r:id="rId5"/>
  </p:sldMasterIdLst>
  <p:notesMasterIdLst>
    <p:notesMasterId r:id="rId25"/>
  </p:notesMasterIdLst>
  <p:handoutMasterIdLst>
    <p:handoutMasterId r:id="rId26"/>
  </p:handoutMasterIdLst>
  <p:sldIdLst>
    <p:sldId id="580" r:id="rId6"/>
    <p:sldId id="461" r:id="rId7"/>
    <p:sldId id="718" r:id="rId8"/>
    <p:sldId id="725" r:id="rId9"/>
    <p:sldId id="703" r:id="rId10"/>
    <p:sldId id="704" r:id="rId11"/>
    <p:sldId id="707" r:id="rId12"/>
    <p:sldId id="708" r:id="rId13"/>
    <p:sldId id="709" r:id="rId14"/>
    <p:sldId id="711" r:id="rId15"/>
    <p:sldId id="712" r:id="rId16"/>
    <p:sldId id="714" r:id="rId17"/>
    <p:sldId id="727" r:id="rId18"/>
    <p:sldId id="719" r:id="rId19"/>
    <p:sldId id="616" r:id="rId20"/>
    <p:sldId id="724" r:id="rId21"/>
    <p:sldId id="700" r:id="rId22"/>
    <p:sldId id="702" r:id="rId23"/>
    <p:sldId id="726" r:id="rId2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38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Tricia" initials="CT" lastIdx="6" clrIdx="0">
    <p:extLst>
      <p:ext uri="{19B8F6BF-5375-455C-9EA6-DF929625EA0E}">
        <p15:presenceInfo xmlns:p15="http://schemas.microsoft.com/office/powerpoint/2012/main" userId="917afab528ad0f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B6B17"/>
    <a:srgbClr val="C4D5BE"/>
    <a:srgbClr val="999999"/>
    <a:srgbClr val="FFD300"/>
    <a:srgbClr val="2D6F18"/>
    <a:srgbClr val="2B8217"/>
    <a:srgbClr val="2B9B17"/>
    <a:srgbClr val="2B8C17"/>
    <a:srgbClr val="2B7317"/>
    <a:srgbClr val="2B9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4" autoAdjust="0"/>
    <p:restoredTop sz="82923" autoAdjust="0"/>
  </p:normalViewPr>
  <p:slideViewPr>
    <p:cSldViewPr snapToObjects="1">
      <p:cViewPr varScale="1">
        <p:scale>
          <a:sx n="135" d="100"/>
          <a:sy n="135" d="100"/>
        </p:scale>
        <p:origin x="612" y="126"/>
      </p:cViewPr>
      <p:guideLst>
        <p:guide orient="horz" pos="2142"/>
        <p:guide pos="383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7T21:51:27.656" idx="2">
    <p:pos x="10" y="10"/>
    <p:text>调整了图片位置和大小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FF7C-8854-4113-9A90-195DE3372BFF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F8CE9-74F6-4B1C-9D47-05DFB0B5F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857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3B298BC7-79C5-4FB6-BAB4-C98A2E37DCC4}" type="datetimeFigureOut">
              <a:rPr lang="zh-CN" altLang="en-US"/>
              <a:pPr>
                <a:defRPr/>
              </a:pPr>
              <a:t>2018/12/6</a:t>
            </a:fld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550DF7B-52DC-447E-9610-13FDE09BEFD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41937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7654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7379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527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3168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2792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6676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4346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8088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6008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9575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279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244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0804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913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04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7186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374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882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DF7B-52DC-447E-9610-13FDE09BEFD8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91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1" y="2130430"/>
            <a:ext cx="10363518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5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1" indent="0" algn="ctr">
              <a:buNone/>
              <a:defRPr/>
            </a:lvl2pPr>
            <a:lvl3pPr marL="914362" indent="0" algn="ctr">
              <a:buNone/>
              <a:defRPr/>
            </a:lvl3pPr>
            <a:lvl4pPr marL="1371543" indent="0" algn="ctr">
              <a:buNone/>
              <a:defRPr/>
            </a:lvl4pPr>
            <a:lvl5pPr marL="1828724" indent="0" algn="ctr">
              <a:buNone/>
              <a:defRPr/>
            </a:lvl5pPr>
            <a:lvl6pPr marL="2285905" indent="0" algn="ctr">
              <a:buNone/>
              <a:defRPr/>
            </a:lvl6pPr>
            <a:lvl7pPr marL="2743086" indent="0" algn="ctr">
              <a:buNone/>
              <a:defRPr/>
            </a:lvl7pPr>
            <a:lvl8pPr marL="3200266" indent="0" algn="ctr">
              <a:buNone/>
              <a:defRPr/>
            </a:lvl8pPr>
            <a:lvl9pPr marL="365744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0155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502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5"/>
            <a:ext cx="2626328" cy="52863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7" y="590555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57488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1" y="2130430"/>
            <a:ext cx="10363518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5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1" indent="0" algn="ctr">
              <a:buNone/>
              <a:defRPr/>
            </a:lvl2pPr>
            <a:lvl3pPr marL="914362" indent="0" algn="ctr">
              <a:buNone/>
              <a:defRPr/>
            </a:lvl3pPr>
            <a:lvl4pPr marL="1371543" indent="0" algn="ctr">
              <a:buNone/>
              <a:defRPr/>
            </a:lvl4pPr>
            <a:lvl5pPr marL="1828724" indent="0" algn="ctr">
              <a:buNone/>
              <a:defRPr/>
            </a:lvl5pPr>
            <a:lvl6pPr marL="2285905" indent="0" algn="ctr">
              <a:buNone/>
              <a:defRPr/>
            </a:lvl6pPr>
            <a:lvl7pPr marL="2743086" indent="0" algn="ctr">
              <a:buNone/>
              <a:defRPr/>
            </a:lvl7pPr>
            <a:lvl8pPr marL="3200266" indent="0" algn="ctr">
              <a:buNone/>
              <a:defRPr/>
            </a:lvl8pPr>
            <a:lvl9pPr marL="365744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18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5153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20" y="4406905"/>
            <a:ext cx="103635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20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2" indent="0">
              <a:buNone/>
              <a:defRPr sz="1600"/>
            </a:lvl3pPr>
            <a:lvl4pPr marL="1371543" indent="0">
              <a:buNone/>
              <a:defRPr sz="1400"/>
            </a:lvl4pPr>
            <a:lvl5pPr marL="1828724" indent="0">
              <a:buNone/>
              <a:defRPr sz="1400"/>
            </a:lvl5pPr>
            <a:lvl6pPr marL="2285905" indent="0">
              <a:buNone/>
              <a:defRPr sz="1400"/>
            </a:lvl6pPr>
            <a:lvl7pPr marL="2743086" indent="0">
              <a:buNone/>
              <a:defRPr sz="1400"/>
            </a:lvl7pPr>
            <a:lvl8pPr marL="3200266" indent="0">
              <a:buNone/>
              <a:defRPr sz="1400"/>
            </a:lvl8pPr>
            <a:lvl9pPr marL="3657448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6642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9" y="1600200"/>
            <a:ext cx="5151072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7" y="1600200"/>
            <a:ext cx="5153189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7999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4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4" y="1535113"/>
            <a:ext cx="538598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4" y="2174875"/>
            <a:ext cx="53859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0" y="1535113"/>
            <a:ext cx="53880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0" y="2174875"/>
            <a:ext cx="538809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4290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465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149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7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6" y="273055"/>
            <a:ext cx="6816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7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9931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72184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6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6" y="612775"/>
            <a:ext cx="731604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6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5325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01328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5"/>
            <a:ext cx="2626328" cy="52863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7" y="590555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6701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1" y="2130430"/>
            <a:ext cx="10363518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5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1" indent="0" algn="ctr">
              <a:buNone/>
              <a:defRPr/>
            </a:lvl2pPr>
            <a:lvl3pPr marL="914362" indent="0" algn="ctr">
              <a:buNone/>
              <a:defRPr/>
            </a:lvl3pPr>
            <a:lvl4pPr marL="1371543" indent="0" algn="ctr">
              <a:buNone/>
              <a:defRPr/>
            </a:lvl4pPr>
            <a:lvl5pPr marL="1828724" indent="0" algn="ctr">
              <a:buNone/>
              <a:defRPr/>
            </a:lvl5pPr>
            <a:lvl6pPr marL="2285905" indent="0" algn="ctr">
              <a:buNone/>
              <a:defRPr/>
            </a:lvl6pPr>
            <a:lvl7pPr marL="2743086" indent="0" algn="ctr">
              <a:buNone/>
              <a:defRPr/>
            </a:lvl7pPr>
            <a:lvl8pPr marL="3200266" indent="0" algn="ctr">
              <a:buNone/>
              <a:defRPr/>
            </a:lvl8pPr>
            <a:lvl9pPr marL="365744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145795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666362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20" y="4406905"/>
            <a:ext cx="103635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20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2" indent="0">
              <a:buNone/>
              <a:defRPr sz="1600"/>
            </a:lvl3pPr>
            <a:lvl4pPr marL="1371543" indent="0">
              <a:buNone/>
              <a:defRPr sz="1400"/>
            </a:lvl4pPr>
            <a:lvl5pPr marL="1828724" indent="0">
              <a:buNone/>
              <a:defRPr sz="1400"/>
            </a:lvl5pPr>
            <a:lvl6pPr marL="2285905" indent="0">
              <a:buNone/>
              <a:defRPr sz="1400"/>
            </a:lvl6pPr>
            <a:lvl7pPr marL="2743086" indent="0">
              <a:buNone/>
              <a:defRPr sz="1400"/>
            </a:lvl7pPr>
            <a:lvl8pPr marL="3200266" indent="0">
              <a:buNone/>
              <a:defRPr sz="1400"/>
            </a:lvl8pPr>
            <a:lvl9pPr marL="3657448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9034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9" y="1600200"/>
            <a:ext cx="5151072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7" y="1600200"/>
            <a:ext cx="5153189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95640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4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4" y="1535113"/>
            <a:ext cx="538598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4" y="2174875"/>
            <a:ext cx="53859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0" y="1535113"/>
            <a:ext cx="53880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0" y="2174875"/>
            <a:ext cx="538809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131029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77584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56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20" y="4406905"/>
            <a:ext cx="103635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20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2" indent="0">
              <a:buNone/>
              <a:defRPr sz="1600"/>
            </a:lvl3pPr>
            <a:lvl4pPr marL="1371543" indent="0">
              <a:buNone/>
              <a:defRPr sz="1400"/>
            </a:lvl4pPr>
            <a:lvl5pPr marL="1828724" indent="0">
              <a:buNone/>
              <a:defRPr sz="1400"/>
            </a:lvl5pPr>
            <a:lvl6pPr marL="2285905" indent="0">
              <a:buNone/>
              <a:defRPr sz="1400"/>
            </a:lvl6pPr>
            <a:lvl7pPr marL="2743086" indent="0">
              <a:buNone/>
              <a:defRPr sz="1400"/>
            </a:lvl7pPr>
            <a:lvl8pPr marL="3200266" indent="0">
              <a:buNone/>
              <a:defRPr sz="1400"/>
            </a:lvl8pPr>
            <a:lvl9pPr marL="3657448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518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7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6" y="273055"/>
            <a:ext cx="6816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7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088292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6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6" y="612775"/>
            <a:ext cx="731604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6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78859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748153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5"/>
            <a:ext cx="2626328" cy="52863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7" y="590555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009747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1" y="2130430"/>
            <a:ext cx="10363518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5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1" indent="0" algn="ctr">
              <a:buNone/>
              <a:defRPr/>
            </a:lvl2pPr>
            <a:lvl3pPr marL="914362" indent="0" algn="ctr">
              <a:buNone/>
              <a:defRPr/>
            </a:lvl3pPr>
            <a:lvl4pPr marL="1371543" indent="0" algn="ctr">
              <a:buNone/>
              <a:defRPr/>
            </a:lvl4pPr>
            <a:lvl5pPr marL="1828724" indent="0" algn="ctr">
              <a:buNone/>
              <a:defRPr/>
            </a:lvl5pPr>
            <a:lvl6pPr marL="2285905" indent="0" algn="ctr">
              <a:buNone/>
              <a:defRPr/>
            </a:lvl6pPr>
            <a:lvl7pPr marL="2743086" indent="0" algn="ctr">
              <a:buNone/>
              <a:defRPr/>
            </a:lvl7pPr>
            <a:lvl8pPr marL="3200266" indent="0" algn="ctr">
              <a:buNone/>
              <a:defRPr/>
            </a:lvl8pPr>
            <a:lvl9pPr marL="365744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532789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640315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20" y="4406905"/>
            <a:ext cx="103635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20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2" indent="0">
              <a:buNone/>
              <a:defRPr sz="1600"/>
            </a:lvl3pPr>
            <a:lvl4pPr marL="1371543" indent="0">
              <a:buNone/>
              <a:defRPr sz="1400"/>
            </a:lvl4pPr>
            <a:lvl5pPr marL="1828724" indent="0">
              <a:buNone/>
              <a:defRPr sz="1400"/>
            </a:lvl5pPr>
            <a:lvl6pPr marL="2285905" indent="0">
              <a:buNone/>
              <a:defRPr sz="1400"/>
            </a:lvl6pPr>
            <a:lvl7pPr marL="2743086" indent="0">
              <a:buNone/>
              <a:defRPr sz="1400"/>
            </a:lvl7pPr>
            <a:lvl8pPr marL="3200266" indent="0">
              <a:buNone/>
              <a:defRPr sz="1400"/>
            </a:lvl8pPr>
            <a:lvl9pPr marL="3657448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81782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9" y="1600200"/>
            <a:ext cx="5151072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7" y="1600200"/>
            <a:ext cx="5153189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101829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4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4" y="1535113"/>
            <a:ext cx="538598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4" y="2174875"/>
            <a:ext cx="53859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0" y="1535113"/>
            <a:ext cx="53880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0" y="2174875"/>
            <a:ext cx="538809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011315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5475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9" y="1600200"/>
            <a:ext cx="5151072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7" y="1600200"/>
            <a:ext cx="5153189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31835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045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7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6" y="273055"/>
            <a:ext cx="6816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7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8122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6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6" y="612775"/>
            <a:ext cx="731604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6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6701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094787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5"/>
            <a:ext cx="2626328" cy="52863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7" y="590555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6624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1" y="2130430"/>
            <a:ext cx="10363518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5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1" indent="0" algn="ctr">
              <a:buNone/>
              <a:defRPr/>
            </a:lvl2pPr>
            <a:lvl3pPr marL="914362" indent="0" algn="ctr">
              <a:buNone/>
              <a:defRPr/>
            </a:lvl3pPr>
            <a:lvl4pPr marL="1371543" indent="0" algn="ctr">
              <a:buNone/>
              <a:defRPr/>
            </a:lvl4pPr>
            <a:lvl5pPr marL="1828724" indent="0" algn="ctr">
              <a:buNone/>
              <a:defRPr/>
            </a:lvl5pPr>
            <a:lvl6pPr marL="2285905" indent="0" algn="ctr">
              <a:buNone/>
              <a:defRPr/>
            </a:lvl6pPr>
            <a:lvl7pPr marL="2743086" indent="0" algn="ctr">
              <a:buNone/>
              <a:defRPr/>
            </a:lvl7pPr>
            <a:lvl8pPr marL="3200266" indent="0" algn="ctr">
              <a:buNone/>
              <a:defRPr/>
            </a:lvl8pPr>
            <a:lvl9pPr marL="365744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870720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638783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20" y="4406905"/>
            <a:ext cx="103635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20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2" indent="0">
              <a:buNone/>
              <a:defRPr sz="1600"/>
            </a:lvl3pPr>
            <a:lvl4pPr marL="1371543" indent="0">
              <a:buNone/>
              <a:defRPr sz="1400"/>
            </a:lvl4pPr>
            <a:lvl5pPr marL="1828724" indent="0">
              <a:buNone/>
              <a:defRPr sz="1400"/>
            </a:lvl5pPr>
            <a:lvl6pPr marL="2285905" indent="0">
              <a:buNone/>
              <a:defRPr sz="1400"/>
            </a:lvl6pPr>
            <a:lvl7pPr marL="2743086" indent="0">
              <a:buNone/>
              <a:defRPr sz="1400"/>
            </a:lvl7pPr>
            <a:lvl8pPr marL="3200266" indent="0">
              <a:buNone/>
              <a:defRPr sz="1400"/>
            </a:lvl8pPr>
            <a:lvl9pPr marL="3657448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06461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9" y="1600200"/>
            <a:ext cx="5151072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7" y="1600200"/>
            <a:ext cx="5153189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212223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4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4" y="1535113"/>
            <a:ext cx="538598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4" y="2174875"/>
            <a:ext cx="53859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0" y="1535113"/>
            <a:ext cx="53880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0" y="2174875"/>
            <a:ext cx="538809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4416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4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4" y="1535113"/>
            <a:ext cx="538598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4" y="2174875"/>
            <a:ext cx="53859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0" y="1535113"/>
            <a:ext cx="53880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0" y="2174875"/>
            <a:ext cx="538809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01574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050387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3183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7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6" y="273055"/>
            <a:ext cx="6816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7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918216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6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6" y="612775"/>
            <a:ext cx="731604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6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9610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559188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5"/>
            <a:ext cx="2626328" cy="52863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7" y="590555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7219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0358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56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7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6" y="273055"/>
            <a:ext cx="6816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7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4921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6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6" y="612775"/>
            <a:ext cx="731604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6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857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g"/><Relationship Id="rId18" Type="http://schemas.openxmlformats.org/officeDocument/2006/relationships/image" Target="../media/image6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47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12.png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10" Type="http://schemas.openxmlformats.org/officeDocument/2006/relationships/slideLayout" Target="../slideLayouts/slideLayout54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87" y="590550"/>
            <a:ext cx="105074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87" y="1600200"/>
            <a:ext cx="10507426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81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362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543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72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86" indent="-342886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19" indent="-28573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952" indent="-228591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134" indent="-228591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314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495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676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857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038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87" y="590550"/>
            <a:ext cx="105074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87" y="1600200"/>
            <a:ext cx="10507426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81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362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543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72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86" indent="-342886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19" indent="-28573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952" indent="-228591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134" indent="-228591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314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495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676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857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038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87" y="590550"/>
            <a:ext cx="105074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87" y="1600200"/>
            <a:ext cx="10507426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81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362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543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72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86" indent="-342886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19" indent="-28573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952" indent="-228591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134" indent="-228591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314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495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676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857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038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87" y="590550"/>
            <a:ext cx="105074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87" y="1600200"/>
            <a:ext cx="10507426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81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362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543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72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86" indent="-342886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19" indent="-28573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952" indent="-228591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134" indent="-228591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314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495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676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857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038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PECLOGO-eff-0-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34" y="2886075"/>
            <a:ext cx="106026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PPECLOGO-eff-0-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06" y="2757493"/>
            <a:ext cx="1096243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PPECLOGO-eff-0-3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04" y="1447800"/>
            <a:ext cx="301361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PPECLOGO-eff-0-1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91" y="3770317"/>
            <a:ext cx="52484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PPECLOGO-eff-0-1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89" y="2903538"/>
            <a:ext cx="40209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8" descr="PPECLOGO-eff-0-2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34" y="2574925"/>
            <a:ext cx="981963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9" descr="PPECLOGO-eff-5-4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21" y="3206750"/>
            <a:ext cx="1477177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10" descr="PPECLOGO-eff-5-2"/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06" y="3446463"/>
            <a:ext cx="183483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1" descr="PPECLOGO-eff-5-4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19" y="2725738"/>
            <a:ext cx="111529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2" descr="PPECLOGO-eff-0-1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56" y="3624263"/>
            <a:ext cx="52061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3" descr="PPECLOGO-eff-0-1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49" y="2365380"/>
            <a:ext cx="522727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4" descr="PPECLOGO-eff2-1-2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12" y="2795588"/>
            <a:ext cx="1697272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5" descr="PPECLOGO-eff2-1-3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875" y="2786068"/>
            <a:ext cx="43595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6" descr="PPECLOGO-eff2-1-4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88" y="3325814"/>
            <a:ext cx="702611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7" descr="PPECLOGO-eff2-1-3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533" y="2909893"/>
            <a:ext cx="359771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8" descr="PPECLOGO-eff2-1-3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329" y="3446468"/>
            <a:ext cx="281467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87" y="590550"/>
            <a:ext cx="105074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6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87" y="1600200"/>
            <a:ext cx="10507426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560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40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6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60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660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40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4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9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14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2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81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362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543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72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86" indent="-342886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19" indent="-28573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952" indent="-228591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134" indent="-228591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314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495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676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857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038" indent="-228591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46.png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emf"/><Relationship Id="rId5" Type="http://schemas.openxmlformats.org/officeDocument/2006/relationships/image" Target="../media/image52.emf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6" Type="http://schemas.openxmlformats.org/officeDocument/2006/relationships/comments" Target="../comments/comment1.xml"/><Relationship Id="rId5" Type="http://schemas.openxmlformats.org/officeDocument/2006/relationships/image" Target="../media/image60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1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3.png"/><Relationship Id="rId5" Type="http://schemas.openxmlformats.org/officeDocument/2006/relationships/image" Target="../media/image18.png"/><Relationship Id="rId4" Type="http://schemas.openxmlformats.org/officeDocument/2006/relationships/image" Target="../media/image62.jp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Relationship Id="rId9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37.wmf"/><Relationship Id="rId26" Type="http://schemas.openxmlformats.org/officeDocument/2006/relationships/image" Target="../media/image41.wmf"/><Relationship Id="rId3" Type="http://schemas.openxmlformats.org/officeDocument/2006/relationships/notesSlide" Target="../notesSlides/notesSlide9.xml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3.bin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29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40.wmf"/><Relationship Id="rId5" Type="http://schemas.openxmlformats.org/officeDocument/2006/relationships/image" Target="../media/image31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2.bin"/><Relationship Id="rId28" Type="http://schemas.openxmlformats.org/officeDocument/2006/relationships/image" Target="../media/image42.wmf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10.bin"/><Relationship Id="rId31" Type="http://schemas.openxmlformats.org/officeDocument/2006/relationships/image" Target="../media/image44.e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Relationship Id="rId27" Type="http://schemas.openxmlformats.org/officeDocument/2006/relationships/oleObject" Target="../embeddings/oleObject14.bin"/><Relationship Id="rId30" Type="http://schemas.openxmlformats.org/officeDocument/2006/relationships/image" Target="../media/image4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" y="2171444"/>
            <a:ext cx="12195822" cy="2787066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0">
                <a:srgbClr val="42A523"/>
              </a:gs>
              <a:gs pos="97000">
                <a:srgbClr val="245913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5" name="Rectangle 5"/>
          <p:cNvSpPr>
            <a:spLocks noChangeArrowheads="1"/>
          </p:cNvSpPr>
          <p:nvPr/>
        </p:nvSpPr>
        <p:spPr bwMode="auto">
          <a:xfrm>
            <a:off x="0" y="2070735"/>
            <a:ext cx="12195821" cy="124430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-1" y="4941168"/>
            <a:ext cx="12195821" cy="118051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7" name="圆角矩形 53"/>
          <p:cNvSpPr>
            <a:spLocks noChangeArrowheads="1"/>
          </p:cNvSpPr>
          <p:nvPr/>
        </p:nvSpPr>
        <p:spPr bwMode="auto">
          <a:xfrm>
            <a:off x="6574763" y="5442295"/>
            <a:ext cx="1601360" cy="434976"/>
          </a:xfrm>
          <a:prstGeom prst="roundRect">
            <a:avLst>
              <a:gd name="adj" fmla="val 16667"/>
            </a:avLst>
          </a:prstGeom>
          <a:solidFill>
            <a:srgbClr val="2B6B1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solidFill>
                <a:srgbClr val="21A3D0"/>
              </a:solidFill>
            </a:endParaRPr>
          </a:p>
        </p:txBody>
      </p:sp>
      <p:sp>
        <p:nvSpPr>
          <p:cNvPr id="8198" name="TextBox 55"/>
          <p:cNvSpPr txBox="1">
            <a:spLocks noChangeArrowheads="1"/>
          </p:cNvSpPr>
          <p:nvPr/>
        </p:nvSpPr>
        <p:spPr bwMode="auto">
          <a:xfrm>
            <a:off x="4409229" y="5428951"/>
            <a:ext cx="16147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</a:t>
            </a:r>
          </a:p>
        </p:txBody>
      </p:sp>
      <p:sp>
        <p:nvSpPr>
          <p:cNvPr id="8199" name="TextBox 56"/>
          <p:cNvSpPr txBox="1">
            <a:spLocks noChangeArrowheads="1"/>
          </p:cNvSpPr>
          <p:nvPr/>
        </p:nvSpPr>
        <p:spPr bwMode="auto">
          <a:xfrm>
            <a:off x="8214796" y="5411518"/>
            <a:ext cx="27777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B-18102860425</a:t>
            </a:r>
          </a:p>
        </p:txBody>
      </p:sp>
      <p:sp>
        <p:nvSpPr>
          <p:cNvPr id="8200" name="TextBox 58"/>
          <p:cNvSpPr txBox="1">
            <a:spLocks noChangeArrowheads="1"/>
          </p:cNvSpPr>
          <p:nvPr/>
        </p:nvSpPr>
        <p:spPr bwMode="auto">
          <a:xfrm>
            <a:off x="6594100" y="5459728"/>
            <a:ext cx="16013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参赛队号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3" name="Rectangle 3"/>
          <p:cNvSpPr txBox="1">
            <a:spLocks noChangeArrowheads="1"/>
          </p:cNvSpPr>
          <p:nvPr/>
        </p:nvSpPr>
        <p:spPr bwMode="auto">
          <a:xfrm>
            <a:off x="564810" y="2859698"/>
            <a:ext cx="11017224" cy="141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6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光传送网建模与价值评估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94" y="58105"/>
            <a:ext cx="2674212" cy="1964457"/>
          </a:xfrm>
          <a:prstGeom prst="rect">
            <a:avLst/>
          </a:prstGeom>
        </p:spPr>
      </p:pic>
      <p:sp>
        <p:nvSpPr>
          <p:cNvPr id="14" name="TextBox 55"/>
          <p:cNvSpPr txBox="1">
            <a:spLocks noChangeArrowheads="1"/>
          </p:cNvSpPr>
          <p:nvPr/>
        </p:nvSpPr>
        <p:spPr bwMode="auto">
          <a:xfrm>
            <a:off x="4425605" y="6076246"/>
            <a:ext cx="4190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劳则立    </a:t>
            </a:r>
            <a:r>
              <a:rPr lang="zh-CN" altLang="en-US" sz="2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陈  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璇   </a:t>
            </a:r>
            <a:r>
              <a:rPr lang="zh-CN" altLang="en-US" sz="2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  坤</a:t>
            </a:r>
          </a:p>
        </p:txBody>
      </p:sp>
      <p:sp>
        <p:nvSpPr>
          <p:cNvPr id="38" name="圆角矩形 53"/>
          <p:cNvSpPr>
            <a:spLocks noChangeArrowheads="1"/>
          </p:cNvSpPr>
          <p:nvPr/>
        </p:nvSpPr>
        <p:spPr bwMode="auto">
          <a:xfrm>
            <a:off x="2725446" y="6093296"/>
            <a:ext cx="1601360" cy="434976"/>
          </a:xfrm>
          <a:prstGeom prst="roundRect">
            <a:avLst>
              <a:gd name="adj" fmla="val 16667"/>
            </a:avLst>
          </a:prstGeom>
          <a:solidFill>
            <a:srgbClr val="2B6B1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solidFill>
                <a:srgbClr val="21A3D0"/>
              </a:solidFill>
            </a:endParaRPr>
          </a:p>
        </p:txBody>
      </p:sp>
      <p:sp>
        <p:nvSpPr>
          <p:cNvPr id="39" name="圆角矩形 53"/>
          <p:cNvSpPr>
            <a:spLocks noChangeArrowheads="1"/>
          </p:cNvSpPr>
          <p:nvPr/>
        </p:nvSpPr>
        <p:spPr bwMode="auto">
          <a:xfrm>
            <a:off x="2730960" y="5442296"/>
            <a:ext cx="1601360" cy="434976"/>
          </a:xfrm>
          <a:prstGeom prst="roundRect">
            <a:avLst>
              <a:gd name="adj" fmla="val 16667"/>
            </a:avLst>
          </a:prstGeom>
          <a:solidFill>
            <a:srgbClr val="2B6B1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solidFill>
                <a:srgbClr val="21A3D0"/>
              </a:solidFill>
            </a:endParaRPr>
          </a:p>
        </p:txBody>
      </p:sp>
      <p:sp>
        <p:nvSpPr>
          <p:cNvPr id="40" name="TextBox 58"/>
          <p:cNvSpPr txBox="1">
            <a:spLocks noChangeArrowheads="1"/>
          </p:cNvSpPr>
          <p:nvPr/>
        </p:nvSpPr>
        <p:spPr bwMode="auto">
          <a:xfrm>
            <a:off x="2752417" y="6110729"/>
            <a:ext cx="16013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队员姓名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58"/>
          <p:cNvSpPr txBox="1">
            <a:spLocks noChangeArrowheads="1"/>
          </p:cNvSpPr>
          <p:nvPr/>
        </p:nvSpPr>
        <p:spPr bwMode="auto">
          <a:xfrm>
            <a:off x="2614391" y="5465004"/>
            <a:ext cx="18234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  校  名  称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184">
        <p:blinds dir="vert"/>
      </p:transition>
    </mc:Choice>
    <mc:Fallback xmlns="">
      <p:transition spd="slow" advTm="6184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/>
          <p:cNvSpPr>
            <a:spLocks/>
          </p:cNvSpPr>
          <p:nvPr/>
        </p:nvSpPr>
        <p:spPr bwMode="auto">
          <a:xfrm>
            <a:off x="716485" y="706601"/>
            <a:ext cx="2117725" cy="509588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551384" y="706601"/>
            <a:ext cx="2282825" cy="420688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5"/>
              <p:cNvSpPr txBox="1">
                <a:spLocks noChangeArrowheads="1"/>
              </p:cNvSpPr>
              <p:nvPr/>
            </p:nvSpPr>
            <p:spPr bwMode="auto">
              <a:xfrm>
                <a:off x="611182" y="691798"/>
                <a:ext cx="2272534" cy="462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改进</m:t>
                    </m:r>
                  </m:oMath>
                </a14:m>
                <a:r>
                  <a:rPr lang="zh-CN" altLang="en-US" sz="24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网络规划</a:t>
                </a:r>
                <a:endPara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2" y="691798"/>
                <a:ext cx="2272534" cy="462563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8066016" y="695646"/>
            <a:ext cx="2282825" cy="534605"/>
            <a:chOff x="6549033" y="953318"/>
            <a:chExt cx="2282825" cy="534605"/>
          </a:xfrm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714133" y="978335"/>
              <a:ext cx="211772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6549033" y="978335"/>
              <a:ext cx="2282825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15"/>
            <p:cNvSpPr txBox="1">
              <a:spLocks noChangeArrowheads="1"/>
            </p:cNvSpPr>
            <p:nvPr/>
          </p:nvSpPr>
          <p:spPr bwMode="auto">
            <a:xfrm>
              <a:off x="6757332" y="953318"/>
              <a:ext cx="20313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联合优化方案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40543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  光传送网规划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2" y="3717032"/>
            <a:ext cx="3690211" cy="3144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392" y="3717032"/>
            <a:ext cx="3703437" cy="31553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0" y="3717032"/>
            <a:ext cx="3690211" cy="3144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05" y="3717032"/>
            <a:ext cx="3703439" cy="3155363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343107" y="670613"/>
            <a:ext cx="2660265" cy="539921"/>
            <a:chOff x="6549033" y="948002"/>
            <a:chExt cx="2660265" cy="539921"/>
          </a:xfrm>
        </p:grpSpPr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6714133" y="978335"/>
              <a:ext cx="2467868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6549033" y="978335"/>
              <a:ext cx="2660265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Box 15"/>
            <p:cNvSpPr txBox="1">
              <a:spLocks noChangeArrowheads="1"/>
            </p:cNvSpPr>
            <p:nvPr/>
          </p:nvSpPr>
          <p:spPr bwMode="auto">
            <a:xfrm>
              <a:off x="6801114" y="948002"/>
              <a:ext cx="23391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进一步优化方案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Line 9"/>
          <p:cNvSpPr>
            <a:spLocks noChangeShapeType="1"/>
          </p:cNvSpPr>
          <p:nvPr/>
        </p:nvSpPr>
        <p:spPr bwMode="auto">
          <a:xfrm>
            <a:off x="407368" y="1672320"/>
            <a:ext cx="3503380" cy="1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TextBox 4"/>
          <p:cNvSpPr txBox="1">
            <a:spLocks noChangeArrowheads="1"/>
          </p:cNvSpPr>
          <p:nvPr/>
        </p:nvSpPr>
        <p:spPr bwMode="auto">
          <a:xfrm>
            <a:off x="415305" y="1210657"/>
            <a:ext cx="3179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2400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5"/>
          <p:cNvSpPr txBox="1">
            <a:spLocks noChangeArrowheads="1"/>
          </p:cNvSpPr>
          <p:nvPr/>
        </p:nvSpPr>
        <p:spPr bwMode="auto">
          <a:xfrm>
            <a:off x="407368" y="1671180"/>
            <a:ext cx="35753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网络价值最大化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限制：网络连通性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单根光纤链路容量总和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总连接数目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131974" y="1221358"/>
            <a:ext cx="3620210" cy="2420203"/>
            <a:chOff x="4131974" y="1221358"/>
            <a:chExt cx="3620210" cy="2420203"/>
          </a:xfrm>
        </p:grpSpPr>
        <p:sp>
          <p:nvSpPr>
            <p:cNvPr id="44" name="TextBox 4"/>
            <p:cNvSpPr txBox="1">
              <a:spLocks noChangeArrowheads="1"/>
            </p:cNvSpPr>
            <p:nvPr/>
          </p:nvSpPr>
          <p:spPr bwMode="auto">
            <a:xfrm>
              <a:off x="4171172" y="1988840"/>
              <a:ext cx="35810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政府：避免容量分配不均</a:t>
              </a:r>
              <a:endParaRPr lang="en-US" altLang="zh-CN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5"/>
            <p:cNvSpPr txBox="1">
              <a:spLocks noChangeArrowheads="1"/>
            </p:cNvSpPr>
            <p:nvPr/>
          </p:nvSpPr>
          <p:spPr bwMode="auto">
            <a:xfrm>
              <a:off x="4163235" y="2449363"/>
              <a:ext cx="3575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</a:t>
              </a:r>
              <a:r>
                <a:rPr lang="zh-CN" altLang="en-US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贪婪</a:t>
              </a:r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函数、最低容量保障</a:t>
              </a:r>
              <a:endParaRPr lang="en-US" altLang="zh-CN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Line 9"/>
            <p:cNvSpPr>
              <a:spLocks noChangeShapeType="1"/>
            </p:cNvSpPr>
            <p:nvPr/>
          </p:nvSpPr>
          <p:spPr bwMode="auto">
            <a:xfrm>
              <a:off x="4131974" y="1683021"/>
              <a:ext cx="3503380" cy="1"/>
            </a:xfrm>
            <a:prstGeom prst="line">
              <a:avLst/>
            </a:prstGeom>
            <a:noFill/>
            <a:ln w="13">
              <a:solidFill>
                <a:srgbClr val="2E2C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TextBox 4"/>
            <p:cNvSpPr txBox="1">
              <a:spLocks noChangeArrowheads="1"/>
            </p:cNvSpPr>
            <p:nvPr/>
          </p:nvSpPr>
          <p:spPr bwMode="auto">
            <a:xfrm>
              <a:off x="4139911" y="1221358"/>
              <a:ext cx="31794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政府：防止过度连接</a:t>
              </a:r>
              <a:endParaRPr lang="en-US" altLang="zh-CN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5"/>
            <p:cNvSpPr txBox="1">
              <a:spLocks noChangeArrowheads="1"/>
            </p:cNvSpPr>
            <p:nvPr/>
          </p:nvSpPr>
          <p:spPr bwMode="auto">
            <a:xfrm>
              <a:off x="4131974" y="1681881"/>
              <a:ext cx="3575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Logistic</a:t>
              </a:r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分布密度函数</a:t>
              </a:r>
              <a:endParaRPr lang="en-US" altLang="zh-CN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Line 9"/>
            <p:cNvSpPr>
              <a:spLocks noChangeShapeType="1"/>
            </p:cNvSpPr>
            <p:nvPr/>
          </p:nvSpPr>
          <p:spPr bwMode="auto">
            <a:xfrm>
              <a:off x="4163235" y="2450503"/>
              <a:ext cx="3503380" cy="1"/>
            </a:xfrm>
            <a:prstGeom prst="line">
              <a:avLst/>
            </a:prstGeom>
            <a:noFill/>
            <a:ln w="13">
              <a:solidFill>
                <a:srgbClr val="2E2C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9"/>
            <p:cNvSpPr>
              <a:spLocks noChangeShapeType="1"/>
            </p:cNvSpPr>
            <p:nvPr/>
          </p:nvSpPr>
          <p:spPr bwMode="auto">
            <a:xfrm>
              <a:off x="4176796" y="3242591"/>
              <a:ext cx="3503380" cy="1"/>
            </a:xfrm>
            <a:prstGeom prst="line">
              <a:avLst/>
            </a:prstGeom>
            <a:noFill/>
            <a:ln w="13">
              <a:solidFill>
                <a:srgbClr val="2E2C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TextBox 4"/>
            <p:cNvSpPr txBox="1">
              <a:spLocks noChangeArrowheads="1"/>
            </p:cNvSpPr>
            <p:nvPr/>
          </p:nvSpPr>
          <p:spPr bwMode="auto">
            <a:xfrm>
              <a:off x="4176794" y="2780928"/>
              <a:ext cx="31794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运营商：经济效益</a:t>
              </a:r>
              <a:endParaRPr lang="en-US" altLang="zh-CN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5"/>
            <p:cNvSpPr txBox="1">
              <a:spLocks noChangeArrowheads="1"/>
            </p:cNvSpPr>
            <p:nvPr/>
          </p:nvSpPr>
          <p:spPr bwMode="auto">
            <a:xfrm>
              <a:off x="4176796" y="3241451"/>
              <a:ext cx="3575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地区</a:t>
              </a:r>
              <a:r>
                <a:rPr lang="en-US" altLang="zh-CN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GDP</a:t>
              </a:r>
            </a:p>
          </p:txBody>
        </p:sp>
      </p:grpSp>
      <p:sp>
        <p:nvSpPr>
          <p:cNvPr id="49" name="Line 9"/>
          <p:cNvSpPr>
            <a:spLocks noChangeShapeType="1"/>
          </p:cNvSpPr>
          <p:nvPr/>
        </p:nvSpPr>
        <p:spPr bwMode="auto">
          <a:xfrm>
            <a:off x="407365" y="3645844"/>
            <a:ext cx="3503380" cy="1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TextBox 4"/>
          <p:cNvSpPr txBox="1">
            <a:spLocks noChangeArrowheads="1"/>
          </p:cNvSpPr>
          <p:nvPr/>
        </p:nvSpPr>
        <p:spPr bwMode="auto">
          <a:xfrm>
            <a:off x="415302" y="3184181"/>
            <a:ext cx="3179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sz="2400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12944" y="1209069"/>
            <a:ext cx="3583325" cy="2435637"/>
            <a:chOff x="8012944" y="1209069"/>
            <a:chExt cx="3583325" cy="2435637"/>
          </a:xfrm>
        </p:grpSpPr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8020881" y="1670732"/>
              <a:ext cx="3503380" cy="1"/>
            </a:xfrm>
            <a:prstGeom prst="line">
              <a:avLst/>
            </a:prstGeom>
            <a:noFill/>
            <a:ln w="13">
              <a:solidFill>
                <a:srgbClr val="2E2C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TextBox 4"/>
            <p:cNvSpPr txBox="1">
              <a:spLocks noChangeArrowheads="1"/>
            </p:cNvSpPr>
            <p:nvPr/>
          </p:nvSpPr>
          <p:spPr bwMode="auto">
            <a:xfrm>
              <a:off x="8028818" y="1209069"/>
              <a:ext cx="31794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en-US" altLang="zh-CN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2.3</a:t>
              </a:r>
              <a:r>
                <a:rPr lang="zh-CN" altLang="en-US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  <a:endParaRPr lang="en-US" altLang="zh-CN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5"/>
            <p:cNvSpPr txBox="1">
              <a:spLocks noChangeArrowheads="1"/>
            </p:cNvSpPr>
            <p:nvPr/>
          </p:nvSpPr>
          <p:spPr bwMode="auto">
            <a:xfrm>
              <a:off x="8020881" y="1669592"/>
              <a:ext cx="3575388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网络综合价值最大化</a:t>
              </a:r>
              <a:endParaRPr lang="en-US" altLang="zh-CN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限制：网络联通性</a:t>
              </a:r>
              <a:endParaRPr lang="en-US" altLang="zh-CN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单根</a:t>
              </a:r>
              <a:r>
                <a:rPr lang="zh-CN" altLang="en-US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光纤链路容量总和</a:t>
              </a:r>
              <a:endPara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en-US" altLang="zh-CN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</a:t>
              </a:r>
              <a:r>
                <a:rPr lang="zh-CN" altLang="en-US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总连接</a:t>
              </a:r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数目</a:t>
              </a:r>
              <a:endParaRPr lang="en-US" altLang="zh-CN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en-US" altLang="zh-CN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</a:t>
              </a:r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最低容量保障</a:t>
              </a:r>
              <a:endPara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Line 9"/>
            <p:cNvSpPr>
              <a:spLocks noChangeShapeType="1"/>
            </p:cNvSpPr>
            <p:nvPr/>
          </p:nvSpPr>
          <p:spPr bwMode="auto">
            <a:xfrm>
              <a:off x="8012944" y="3644704"/>
              <a:ext cx="3503380" cy="1"/>
            </a:xfrm>
            <a:prstGeom prst="line">
              <a:avLst/>
            </a:prstGeom>
            <a:noFill/>
            <a:ln w="13">
              <a:solidFill>
                <a:srgbClr val="2E2C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TextBox 4"/>
            <p:cNvSpPr txBox="1">
              <a:spLocks noChangeArrowheads="1"/>
            </p:cNvSpPr>
            <p:nvPr/>
          </p:nvSpPr>
          <p:spPr bwMode="auto">
            <a:xfrm>
              <a:off x="8020881" y="3183041"/>
              <a:ext cx="31794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en-US" altLang="zh-CN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2.3</a:t>
              </a:r>
              <a:r>
                <a:rPr lang="zh-CN" altLang="en-US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  <a:endParaRPr lang="en-US" altLang="zh-CN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79776" y="4219860"/>
            <a:ext cx="3555578" cy="1074854"/>
            <a:chOff x="3927821" y="4219860"/>
            <a:chExt cx="4001571" cy="1074854"/>
          </a:xfrm>
        </p:grpSpPr>
        <p:cxnSp>
          <p:nvCxnSpPr>
            <p:cNvPr id="53" name="直接箭头连接符 52"/>
            <p:cNvCxnSpPr>
              <a:stCxn id="10" idx="3"/>
              <a:endCxn id="8" idx="1"/>
            </p:cNvCxnSpPr>
            <p:nvPr/>
          </p:nvCxnSpPr>
          <p:spPr bwMode="auto">
            <a:xfrm>
              <a:off x="3927821" y="5289080"/>
              <a:ext cx="4001571" cy="563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2B6B17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5" name="TextBox 5"/>
            <p:cNvSpPr txBox="1">
              <a:spLocks noChangeArrowheads="1"/>
            </p:cNvSpPr>
            <p:nvPr/>
          </p:nvSpPr>
          <p:spPr bwMode="auto">
            <a:xfrm>
              <a:off x="4967733" y="4219860"/>
              <a:ext cx="205085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避免过度连接合理</a:t>
              </a:r>
              <a:r>
                <a:rPr lang="zh-CN" altLang="en-US" sz="2000" dirty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</a:t>
              </a:r>
              <a:r>
                <a:rPr lang="zh-CN" altLang="en-US" sz="20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容量</a:t>
              </a:r>
              <a:endParaRPr lang="en-US" altLang="zh-CN" sz="20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20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提升经济效益</a:t>
              </a:r>
              <a:endParaRPr lang="zh-CN" altLang="en-US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80395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9"/>
          <p:cNvSpPr>
            <a:spLocks/>
          </p:cNvSpPr>
          <p:nvPr/>
        </p:nvSpPr>
        <p:spPr bwMode="auto">
          <a:xfrm>
            <a:off x="776078" y="1006883"/>
            <a:ext cx="2416323" cy="509588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610978" y="1006882"/>
            <a:ext cx="2604702" cy="420688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8" name="TextBox 15"/>
          <p:cNvSpPr txBox="1">
            <a:spLocks noChangeArrowheads="1"/>
          </p:cNvSpPr>
          <p:nvPr/>
        </p:nvSpPr>
        <p:spPr bwMode="auto">
          <a:xfrm>
            <a:off x="835577" y="980728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星座点位置改善</a:t>
            </a:r>
          </a:p>
        </p:txBody>
      </p:sp>
      <p:sp>
        <p:nvSpPr>
          <p:cNvPr id="12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37208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问题三  星座图改善</a:t>
            </a:r>
            <a:endParaRPr lang="zh-CN" altLang="en-US" sz="2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257536" y="1000927"/>
            <a:ext cx="2282825" cy="539456"/>
            <a:chOff x="4257536" y="1000927"/>
            <a:chExt cx="2282825" cy="539456"/>
          </a:xfrm>
        </p:grpSpPr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4422636" y="1030795"/>
              <a:ext cx="211772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4257536" y="1030794"/>
              <a:ext cx="2282825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4439816" y="1000927"/>
              <a:ext cx="20313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位置改善结果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586630"/>
            <a:ext cx="4193974" cy="365702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64867" y="1836289"/>
            <a:ext cx="7745993" cy="4473031"/>
            <a:chOff x="4064867" y="1836289"/>
            <a:chExt cx="7745993" cy="447303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3456" y="2506838"/>
              <a:ext cx="4051176" cy="380248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4867" y="2611772"/>
              <a:ext cx="3989040" cy="3612578"/>
            </a:xfrm>
            <a:prstGeom prst="rect">
              <a:avLst/>
            </a:prstGeom>
          </p:spPr>
        </p:pic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414699" y="2298365"/>
              <a:ext cx="3503380" cy="1"/>
            </a:xfrm>
            <a:prstGeom prst="line">
              <a:avLst/>
            </a:prstGeom>
            <a:noFill/>
            <a:ln w="13">
              <a:solidFill>
                <a:srgbClr val="2E2C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4"/>
            <p:cNvSpPr txBox="1">
              <a:spLocks noChangeArrowheads="1"/>
            </p:cNvSpPr>
            <p:nvPr/>
          </p:nvSpPr>
          <p:spPr bwMode="auto">
            <a:xfrm>
              <a:off x="4576680" y="1836701"/>
              <a:ext cx="31794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方案一</a:t>
              </a:r>
              <a:endParaRPr lang="en-US" altLang="zh-CN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8307480" y="2298365"/>
              <a:ext cx="3503380" cy="1"/>
            </a:xfrm>
            <a:prstGeom prst="line">
              <a:avLst/>
            </a:prstGeom>
            <a:noFill/>
            <a:ln w="13">
              <a:solidFill>
                <a:srgbClr val="2E2C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Box 4"/>
            <p:cNvSpPr txBox="1">
              <a:spLocks noChangeArrowheads="1"/>
            </p:cNvSpPr>
            <p:nvPr/>
          </p:nvSpPr>
          <p:spPr bwMode="auto">
            <a:xfrm>
              <a:off x="8469461" y="1836289"/>
              <a:ext cx="31794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方案二</a:t>
              </a:r>
              <a:endParaRPr lang="en-US" altLang="zh-CN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673596" y="2298365"/>
            <a:ext cx="3503380" cy="1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Box 4"/>
          <p:cNvSpPr txBox="1">
            <a:spLocks noChangeArrowheads="1"/>
          </p:cNvSpPr>
          <p:nvPr/>
        </p:nvSpPr>
        <p:spPr bwMode="auto">
          <a:xfrm>
            <a:off x="835577" y="1836701"/>
            <a:ext cx="3179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方案一改善过程</a:t>
            </a:r>
            <a:endParaRPr lang="en-US" altLang="zh-CN" sz="2400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770710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9"/>
          <p:cNvSpPr>
            <a:spLocks/>
          </p:cNvSpPr>
          <p:nvPr/>
        </p:nvSpPr>
        <p:spPr bwMode="auto">
          <a:xfrm>
            <a:off x="644476" y="1357302"/>
            <a:ext cx="2471607" cy="509588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479376" y="1357302"/>
            <a:ext cx="2664296" cy="420688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8" name="TextBox 15"/>
          <p:cNvSpPr txBox="1">
            <a:spLocks noChangeArrowheads="1"/>
          </p:cNvSpPr>
          <p:nvPr/>
        </p:nvSpPr>
        <p:spPr bwMode="auto">
          <a:xfrm>
            <a:off x="710728" y="1336813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星座点概率改善</a:t>
            </a:r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314604"/>
              </p:ext>
            </p:extLst>
          </p:nvPr>
        </p:nvGraphicFramePr>
        <p:xfrm>
          <a:off x="407368" y="2658978"/>
          <a:ext cx="29718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5" name="Equation" r:id="rId4" imgW="1981080" imgH="1600200" progId="Equation.DSMT4">
                  <p:embed/>
                </p:oleObj>
              </mc:Choice>
              <mc:Fallback>
                <p:oleObj name="Equation" r:id="rId4" imgW="1981080" imgH="1600200" progId="Equation.DSMT4">
                  <p:embed/>
                  <p:pic>
                    <p:nvPicPr>
                      <p:cNvPr id="67" name="对象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368" y="2658978"/>
                        <a:ext cx="2971800" cy="240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37208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问题三  星座图改善</a:t>
            </a:r>
            <a:endParaRPr lang="zh-CN" altLang="en-US" sz="2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863752" y="1335387"/>
            <a:ext cx="2282825" cy="531503"/>
            <a:chOff x="3863752" y="1385329"/>
            <a:chExt cx="2282825" cy="531503"/>
          </a:xfrm>
        </p:grpSpPr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4028852" y="1407244"/>
              <a:ext cx="211772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3863752" y="1407244"/>
              <a:ext cx="2282825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Box 15"/>
            <p:cNvSpPr txBox="1">
              <a:spLocks noChangeArrowheads="1"/>
            </p:cNvSpPr>
            <p:nvPr/>
          </p:nvSpPr>
          <p:spPr bwMode="auto">
            <a:xfrm>
              <a:off x="4297278" y="1385329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结果比较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4429527" y="5755322"/>
            <a:ext cx="2810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信噪比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容限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点明显降低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8616280" y="5755322"/>
            <a:ext cx="30141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远传输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距离显著提升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957" y="2080708"/>
            <a:ext cx="4530022" cy="35179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712" y="2080708"/>
            <a:ext cx="4530021" cy="3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48564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39416" y="954707"/>
            <a:ext cx="2282825" cy="530077"/>
            <a:chOff x="839416" y="954707"/>
            <a:chExt cx="2282825" cy="530077"/>
          </a:xfrm>
        </p:grpSpPr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1004516" y="975196"/>
              <a:ext cx="211772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839416" y="975196"/>
              <a:ext cx="2282825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TextBox 15"/>
            <p:cNvSpPr txBox="1">
              <a:spLocks noChangeArrowheads="1"/>
            </p:cNvSpPr>
            <p:nvPr/>
          </p:nvSpPr>
          <p:spPr bwMode="auto">
            <a:xfrm>
              <a:off x="1355492" y="954707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研究总结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38555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2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总结与评价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endParaRPr lang="zh-CN" altLang="en-US" sz="2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5189013" y="1206842"/>
            <a:ext cx="2635179" cy="3075640"/>
            <a:chOff x="5189013" y="1206842"/>
            <a:chExt cx="2635179" cy="3075640"/>
          </a:xfrm>
        </p:grpSpPr>
        <p:sp>
          <p:nvSpPr>
            <p:cNvPr id="13" name="文本框 12"/>
            <p:cNvSpPr txBox="1"/>
            <p:nvPr/>
          </p:nvSpPr>
          <p:spPr>
            <a:xfrm>
              <a:off x="5189013" y="3429000"/>
              <a:ext cx="26351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光传送网络的规划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5253305" y="3882372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综合网络价值最大化</a:t>
              </a:r>
              <a:endPara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013" y="1206842"/>
              <a:ext cx="2508355" cy="2137142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8153255" y="1202040"/>
            <a:ext cx="3775393" cy="3089581"/>
            <a:chOff x="8153255" y="1202040"/>
            <a:chExt cx="3775393" cy="3089581"/>
          </a:xfrm>
        </p:grpSpPr>
        <p:sp>
          <p:nvSpPr>
            <p:cNvPr id="14" name="文本框 13"/>
            <p:cNvSpPr txBox="1"/>
            <p:nvPr/>
          </p:nvSpPr>
          <p:spPr>
            <a:xfrm>
              <a:off x="9020649" y="3438140"/>
              <a:ext cx="20406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改进星座图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8153255" y="3891511"/>
              <a:ext cx="37753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降低信噪比容限，提升传输距离</a:t>
              </a:r>
              <a:endPara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2617" y="1202040"/>
              <a:ext cx="2524129" cy="2285917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308821" y="1599805"/>
            <a:ext cx="4544834" cy="2669332"/>
            <a:chOff x="308821" y="1599805"/>
            <a:chExt cx="4544834" cy="266933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3592" y="1603905"/>
              <a:ext cx="2187682" cy="169889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071275" y="3429000"/>
              <a:ext cx="30199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rgbClr val="2B6B1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光传送链路建模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308821" y="3869027"/>
              <a:ext cx="45448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信噪比容限点越低，最远传输距离越</a:t>
              </a:r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endParaRPr lang="en-US" altLang="zh-CN" dirty="0">
                <a:latin typeface="Calibri" pitchFamily="34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344" y="1599805"/>
              <a:ext cx="2187682" cy="1698899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4484309"/>
            <a:ext cx="3810330" cy="2049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950" y="4484539"/>
            <a:ext cx="3602956" cy="2049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5" y="4484309"/>
            <a:ext cx="3295753" cy="2049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7106899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>
            <a:spLocks/>
          </p:cNvSpPr>
          <p:nvPr/>
        </p:nvSpPr>
        <p:spPr bwMode="auto">
          <a:xfrm>
            <a:off x="4439816" y="2276872"/>
            <a:ext cx="7752184" cy="2736304"/>
          </a:xfrm>
          <a:custGeom>
            <a:avLst/>
            <a:gdLst>
              <a:gd name="T0" fmla="*/ 135891 w 5680584"/>
              <a:gd name="T1" fmla="*/ 0 h 2616525"/>
              <a:gd name="T2" fmla="*/ 5678039 w 5680584"/>
              <a:gd name="T3" fmla="*/ 0 h 2616525"/>
              <a:gd name="T4" fmla="*/ 5678039 w 5680584"/>
              <a:gd name="T5" fmla="*/ 2614900 h 2616525"/>
              <a:gd name="T6" fmla="*/ 135891 w 5680584"/>
              <a:gd name="T7" fmla="*/ 2614900 h 2616525"/>
              <a:gd name="T8" fmla="*/ 0 w 5680584"/>
              <a:gd name="T9" fmla="*/ 2461465 h 2616525"/>
              <a:gd name="T10" fmla="*/ 0 w 5680584"/>
              <a:gd name="T11" fmla="*/ 153436 h 2616525"/>
              <a:gd name="T12" fmla="*/ 135891 w 5680584"/>
              <a:gd name="T13" fmla="*/ 0 h 2616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80584" h="2616525">
                <a:moveTo>
                  <a:pt x="135951" y="0"/>
                </a:moveTo>
                <a:lnTo>
                  <a:pt x="5680584" y="0"/>
                </a:lnTo>
                <a:lnTo>
                  <a:pt x="5680584" y="2616525"/>
                </a:lnTo>
                <a:lnTo>
                  <a:pt x="135951" y="2616525"/>
                </a:lnTo>
                <a:cubicBezTo>
                  <a:pt x="61063" y="2616525"/>
                  <a:pt x="0" y="2547567"/>
                  <a:pt x="0" y="2462995"/>
                </a:cubicBezTo>
                <a:lnTo>
                  <a:pt x="0" y="153531"/>
                </a:lnTo>
                <a:cubicBezTo>
                  <a:pt x="0" y="68959"/>
                  <a:pt x="61063" y="0"/>
                  <a:pt x="135951" y="0"/>
                </a:cubicBez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8" name="TextBox 52"/>
          <p:cNvSpPr txBox="1">
            <a:spLocks noChangeArrowheads="1"/>
          </p:cNvSpPr>
          <p:nvPr/>
        </p:nvSpPr>
        <p:spPr bwMode="auto">
          <a:xfrm>
            <a:off x="4800204" y="1196752"/>
            <a:ext cx="31680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400" b="1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4400" b="1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53"/>
          <p:cNvCxnSpPr>
            <a:cxnSpLocks noChangeShapeType="1"/>
            <a:endCxn id="17" idx="4"/>
          </p:cNvCxnSpPr>
          <p:nvPr/>
        </p:nvCxnSpPr>
        <p:spPr bwMode="auto">
          <a:xfrm>
            <a:off x="5085727" y="3070309"/>
            <a:ext cx="2382" cy="113939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val 39"/>
          <p:cNvSpPr>
            <a:spLocks noChangeAspect="1" noChangeArrowheads="1"/>
          </p:cNvSpPr>
          <p:nvPr/>
        </p:nvSpPr>
        <p:spPr bwMode="auto">
          <a:xfrm>
            <a:off x="5015880" y="3047363"/>
            <a:ext cx="144463" cy="1444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" name="Oval 40"/>
          <p:cNvSpPr>
            <a:spLocks noChangeAspect="1" noChangeArrowheads="1"/>
          </p:cNvSpPr>
          <p:nvPr/>
        </p:nvSpPr>
        <p:spPr bwMode="auto">
          <a:xfrm>
            <a:off x="5015880" y="4065238"/>
            <a:ext cx="144463" cy="144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8" name="TextBox 58"/>
          <p:cNvSpPr txBox="1">
            <a:spLocks noChangeArrowheads="1"/>
          </p:cNvSpPr>
          <p:nvPr/>
        </p:nvSpPr>
        <p:spPr bwMode="auto">
          <a:xfrm>
            <a:off x="5440582" y="2888762"/>
            <a:ext cx="1591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59"/>
          <p:cNvSpPr txBox="1">
            <a:spLocks noChangeArrowheads="1"/>
          </p:cNvSpPr>
          <p:nvPr/>
        </p:nvSpPr>
        <p:spPr bwMode="auto">
          <a:xfrm>
            <a:off x="5432523" y="3880359"/>
            <a:ext cx="15995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团队文化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15" y="2492896"/>
            <a:ext cx="2267073" cy="22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73810"/>
      </p:ext>
    </p:extLst>
  </p:cSld>
  <p:clrMapOvr>
    <a:masterClrMapping/>
  </p:clrMapOvr>
  <p:transition spd="slow" advTm="5318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93637" y="1651898"/>
            <a:ext cx="4003904" cy="4515971"/>
            <a:chOff x="4590188" y="1630943"/>
            <a:chExt cx="4003904" cy="4515971"/>
          </a:xfrm>
        </p:grpSpPr>
        <p:sp>
          <p:nvSpPr>
            <p:cNvPr id="26" name="Oval 8"/>
            <p:cNvSpPr>
              <a:spLocks noChangeArrowheads="1"/>
            </p:cNvSpPr>
            <p:nvPr/>
          </p:nvSpPr>
          <p:spPr bwMode="auto">
            <a:xfrm flipH="1">
              <a:off x="6208453" y="1630943"/>
              <a:ext cx="828000" cy="828000"/>
            </a:xfrm>
            <a:prstGeom prst="ellipse">
              <a:avLst/>
            </a:prstGeom>
            <a:solidFill>
              <a:srgbClr val="2B6B17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/>
            </a:p>
          </p:txBody>
        </p:sp>
        <p:sp>
          <p:nvSpPr>
            <p:cNvPr id="27" name="Oval 9"/>
            <p:cNvSpPr>
              <a:spLocks noChangeArrowheads="1"/>
            </p:cNvSpPr>
            <p:nvPr/>
          </p:nvSpPr>
          <p:spPr bwMode="auto">
            <a:xfrm flipH="1">
              <a:off x="6184953" y="3479152"/>
              <a:ext cx="828000" cy="828000"/>
            </a:xfrm>
            <a:prstGeom prst="ellipse">
              <a:avLst/>
            </a:prstGeom>
            <a:solidFill>
              <a:srgbClr val="2B6B17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/>
            </a:p>
          </p:txBody>
        </p:sp>
        <p:sp>
          <p:nvSpPr>
            <p:cNvPr id="28" name="Oval 10"/>
            <p:cNvSpPr>
              <a:spLocks noChangeArrowheads="1"/>
            </p:cNvSpPr>
            <p:nvPr/>
          </p:nvSpPr>
          <p:spPr bwMode="auto">
            <a:xfrm flipH="1">
              <a:off x="6203629" y="5318914"/>
              <a:ext cx="828000" cy="828000"/>
            </a:xfrm>
            <a:prstGeom prst="ellipse">
              <a:avLst/>
            </a:prstGeom>
            <a:solidFill>
              <a:srgbClr val="2B6B17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/>
            </a:p>
          </p:txBody>
        </p:sp>
        <p:sp>
          <p:nvSpPr>
            <p:cNvPr id="30" name="TextBox 52"/>
            <p:cNvSpPr txBox="1">
              <a:spLocks noChangeArrowheads="1"/>
            </p:cNvSpPr>
            <p:nvPr/>
          </p:nvSpPr>
          <p:spPr bwMode="auto">
            <a:xfrm flipH="1">
              <a:off x="6109144" y="1836139"/>
              <a:ext cx="10366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</a:t>
              </a:r>
              <a:endPara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53"/>
            <p:cNvSpPr txBox="1">
              <a:spLocks noChangeArrowheads="1"/>
            </p:cNvSpPr>
            <p:nvPr/>
          </p:nvSpPr>
          <p:spPr bwMode="auto">
            <a:xfrm flipH="1">
              <a:off x="6102204" y="3706039"/>
              <a:ext cx="1007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</a:t>
              </a:r>
              <a:endPara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54"/>
            <p:cNvSpPr txBox="1">
              <a:spLocks noChangeArrowheads="1"/>
            </p:cNvSpPr>
            <p:nvPr/>
          </p:nvSpPr>
          <p:spPr bwMode="auto">
            <a:xfrm flipH="1">
              <a:off x="6123787" y="5532859"/>
              <a:ext cx="1007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endPara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90188" y="2527817"/>
              <a:ext cx="1203378" cy="936000"/>
              <a:chOff x="4670764" y="2512983"/>
              <a:chExt cx="1203378" cy="93600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66832DDC-89DD-40DC-AD88-2B925B010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786857" y="2512983"/>
                <a:ext cx="936000" cy="936000"/>
              </a:xfrm>
              <a:prstGeom prst="ellipse">
                <a:avLst/>
              </a:prstGeom>
              <a:solidFill>
                <a:srgbClr val="2B6B17"/>
              </a:solidFill>
              <a:ln>
                <a:noFill/>
              </a:ln>
              <a:extLst/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00"/>
              </a:p>
            </p:txBody>
          </p:sp>
          <p:sp>
            <p:nvSpPr>
              <p:cNvPr id="36" name="TextBox 55">
                <a:extLst>
                  <a:ext uri="{FF2B5EF4-FFF2-40B4-BE49-F238E27FC236}">
                    <a16:creationId xmlns:a16="http://schemas.microsoft.com/office/drawing/2014/main" id="{402297E7-51A8-4130-A7E1-6C3A30CD54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4670764" y="2750151"/>
                <a:ext cx="12033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4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郑  </a:t>
                </a:r>
                <a:r>
                  <a:rPr lang="zh-CN" altLang="en-US" sz="24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坤</a:t>
                </a:r>
                <a:endParaRPr lang="en-US" altLang="zh-CN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箭头: 燕尾形 1">
              <a:extLst>
                <a:ext uri="{FF2B5EF4-FFF2-40B4-BE49-F238E27FC236}">
                  <a16:creationId xmlns:a16="http://schemas.microsoft.com/office/drawing/2014/main" id="{AD61E661-04B4-4F31-8A28-8F929BE9DF50}"/>
                </a:ext>
              </a:extLst>
            </p:cNvPr>
            <p:cNvSpPr/>
            <p:nvPr/>
          </p:nvSpPr>
          <p:spPr bwMode="auto">
            <a:xfrm rot="19485619">
              <a:off x="5577676" y="2343142"/>
              <a:ext cx="706063" cy="247385"/>
            </a:xfrm>
            <a:prstGeom prst="notchedRightArrow">
              <a:avLst>
                <a:gd name="adj1" fmla="val 44453"/>
                <a:gd name="adj2" fmla="val 50000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0"/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46" name="箭头: 燕尾形 1">
              <a:extLst>
                <a:ext uri="{FF2B5EF4-FFF2-40B4-BE49-F238E27FC236}">
                  <a16:creationId xmlns:a16="http://schemas.microsoft.com/office/drawing/2014/main" id="{AD61E661-04B4-4F31-8A28-8F929BE9DF50}"/>
                </a:ext>
              </a:extLst>
            </p:cNvPr>
            <p:cNvSpPr/>
            <p:nvPr/>
          </p:nvSpPr>
          <p:spPr bwMode="auto">
            <a:xfrm rot="7601511">
              <a:off x="6672431" y="4730082"/>
              <a:ext cx="1289276" cy="278818"/>
            </a:xfrm>
            <a:prstGeom prst="notchedRightArrow">
              <a:avLst>
                <a:gd name="adj1" fmla="val 44453"/>
                <a:gd name="adj2" fmla="val 50000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0"/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390714" y="3474129"/>
              <a:ext cx="1203378" cy="936000"/>
              <a:chOff x="7471290" y="3459295"/>
              <a:chExt cx="1203378" cy="936000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66832DDC-89DD-40DC-AD88-2B925B010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601823" y="3459295"/>
                <a:ext cx="936000" cy="936000"/>
              </a:xfrm>
              <a:prstGeom prst="ellipse">
                <a:avLst/>
              </a:prstGeom>
              <a:solidFill>
                <a:srgbClr val="2B6B17"/>
              </a:solidFill>
              <a:ln>
                <a:noFill/>
              </a:ln>
              <a:extLst/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00"/>
              </a:p>
            </p:txBody>
          </p:sp>
          <p:sp>
            <p:nvSpPr>
              <p:cNvPr id="55" name="TextBox 55">
                <a:extLst>
                  <a:ext uri="{FF2B5EF4-FFF2-40B4-BE49-F238E27FC236}">
                    <a16:creationId xmlns:a16="http://schemas.microsoft.com/office/drawing/2014/main" id="{402297E7-51A8-4130-A7E1-6C3A30CD54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7471290" y="3703430"/>
                <a:ext cx="12033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4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陈  璇</a:t>
                </a:r>
                <a:endParaRPr lang="en-US" altLang="zh-CN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596904" y="4362646"/>
              <a:ext cx="1203378" cy="936000"/>
              <a:chOff x="4677480" y="4347812"/>
              <a:chExt cx="1203378" cy="936000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66832DDC-89DD-40DC-AD88-2B925B010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802409" y="4347812"/>
                <a:ext cx="936000" cy="936000"/>
              </a:xfrm>
              <a:prstGeom prst="ellipse">
                <a:avLst/>
              </a:prstGeom>
              <a:solidFill>
                <a:srgbClr val="2B6B17"/>
              </a:solidFill>
              <a:ln>
                <a:noFill/>
              </a:ln>
              <a:extLst/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00"/>
              </a:p>
            </p:txBody>
          </p:sp>
          <p:sp>
            <p:nvSpPr>
              <p:cNvPr id="58" name="TextBox 55">
                <a:extLst>
                  <a:ext uri="{FF2B5EF4-FFF2-40B4-BE49-F238E27FC236}">
                    <a16:creationId xmlns:a16="http://schemas.microsoft.com/office/drawing/2014/main" id="{402297E7-51A8-4130-A7E1-6C3A30CD54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4677480" y="4584980"/>
                <a:ext cx="12033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4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劳则立</a:t>
                </a:r>
                <a:endParaRPr lang="en-US" altLang="zh-CN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9" name="箭头: 燕尾形 1">
              <a:extLst>
                <a:ext uri="{FF2B5EF4-FFF2-40B4-BE49-F238E27FC236}">
                  <a16:creationId xmlns:a16="http://schemas.microsoft.com/office/drawing/2014/main" id="{AD61E661-04B4-4F31-8A28-8F929BE9DF50}"/>
                </a:ext>
              </a:extLst>
            </p:cNvPr>
            <p:cNvSpPr/>
            <p:nvPr/>
          </p:nvSpPr>
          <p:spPr bwMode="auto">
            <a:xfrm rot="14124015">
              <a:off x="6691624" y="2774920"/>
              <a:ext cx="1347822" cy="278818"/>
            </a:xfrm>
            <a:prstGeom prst="notchedRightArrow">
              <a:avLst>
                <a:gd name="adj1" fmla="val 44453"/>
                <a:gd name="adj2" fmla="val 50000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0"/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60" name="箭头: 燕尾形 1">
              <a:extLst>
                <a:ext uri="{FF2B5EF4-FFF2-40B4-BE49-F238E27FC236}">
                  <a16:creationId xmlns:a16="http://schemas.microsoft.com/office/drawing/2014/main" id="{AD61E661-04B4-4F31-8A28-8F929BE9DF50}"/>
                </a:ext>
              </a:extLst>
            </p:cNvPr>
            <p:cNvSpPr/>
            <p:nvPr/>
          </p:nvSpPr>
          <p:spPr bwMode="auto">
            <a:xfrm rot="1968406">
              <a:off x="5585609" y="3289005"/>
              <a:ext cx="684063" cy="278818"/>
            </a:xfrm>
            <a:prstGeom prst="notchedRightArrow">
              <a:avLst>
                <a:gd name="adj1" fmla="val 44453"/>
                <a:gd name="adj2" fmla="val 50000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0"/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61" name="箭头: 燕尾形 1">
              <a:extLst>
                <a:ext uri="{FF2B5EF4-FFF2-40B4-BE49-F238E27FC236}">
                  <a16:creationId xmlns:a16="http://schemas.microsoft.com/office/drawing/2014/main" id="{AD61E661-04B4-4F31-8A28-8F929BE9DF50}"/>
                </a:ext>
              </a:extLst>
            </p:cNvPr>
            <p:cNvSpPr/>
            <p:nvPr/>
          </p:nvSpPr>
          <p:spPr bwMode="auto">
            <a:xfrm rot="19514841">
              <a:off x="5563541" y="4186647"/>
              <a:ext cx="710975" cy="240355"/>
            </a:xfrm>
            <a:prstGeom prst="notchedRightArrow">
              <a:avLst>
                <a:gd name="adj1" fmla="val 44453"/>
                <a:gd name="adj2" fmla="val 50000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0"/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62" name="箭头: 燕尾形 1">
              <a:extLst>
                <a:ext uri="{FF2B5EF4-FFF2-40B4-BE49-F238E27FC236}">
                  <a16:creationId xmlns:a16="http://schemas.microsoft.com/office/drawing/2014/main" id="{AD61E661-04B4-4F31-8A28-8F929BE9DF50}"/>
                </a:ext>
              </a:extLst>
            </p:cNvPr>
            <p:cNvSpPr/>
            <p:nvPr/>
          </p:nvSpPr>
          <p:spPr bwMode="auto">
            <a:xfrm rot="2141900">
              <a:off x="5572127" y="5212268"/>
              <a:ext cx="702409" cy="278818"/>
            </a:xfrm>
            <a:prstGeom prst="notchedRightArrow">
              <a:avLst>
                <a:gd name="adj1" fmla="val 44453"/>
                <a:gd name="adj2" fmla="val 50000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0"/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</p:grpSp>
      <p:sp>
        <p:nvSpPr>
          <p:cNvPr id="39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191270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2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695400" y="874416"/>
            <a:ext cx="1806886" cy="538360"/>
            <a:chOff x="4317875" y="884705"/>
            <a:chExt cx="1806886" cy="538360"/>
          </a:xfrm>
        </p:grpSpPr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4466387" y="913477"/>
              <a:ext cx="1658374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4317875" y="913477"/>
              <a:ext cx="1806886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>
              <a:off x="4559355" y="884705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队伍分工</a:t>
              </a: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28" y="1651898"/>
            <a:ext cx="2054932" cy="2065441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8591792" y="884704"/>
            <a:ext cx="1968704" cy="533604"/>
            <a:chOff x="5342281" y="3579572"/>
            <a:chExt cx="1968704" cy="533604"/>
          </a:xfrm>
        </p:grpSpPr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5507380" y="3603588"/>
              <a:ext cx="180360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5342281" y="3603588"/>
              <a:ext cx="1968704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TextBox 15"/>
            <p:cNvSpPr txBox="1">
              <a:spLocks noChangeArrowheads="1"/>
            </p:cNvSpPr>
            <p:nvPr/>
          </p:nvSpPr>
          <p:spPr bwMode="auto">
            <a:xfrm>
              <a:off x="5701296" y="3579572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团队徽章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087888" y="894904"/>
            <a:ext cx="1968704" cy="540365"/>
            <a:chOff x="3390147" y="1237982"/>
            <a:chExt cx="1968704" cy="540366"/>
          </a:xfrm>
        </p:grpSpPr>
        <p:sp>
          <p:nvSpPr>
            <p:cNvPr id="63" name="Freeform 9"/>
            <p:cNvSpPr>
              <a:spLocks/>
            </p:cNvSpPr>
            <p:nvPr/>
          </p:nvSpPr>
          <p:spPr bwMode="auto">
            <a:xfrm>
              <a:off x="3555246" y="1268760"/>
              <a:ext cx="180360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3390147" y="1268760"/>
              <a:ext cx="1968704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TextBox 15"/>
            <p:cNvSpPr txBox="1">
              <a:spLocks noChangeArrowheads="1"/>
            </p:cNvSpPr>
            <p:nvPr/>
          </p:nvSpPr>
          <p:spPr bwMode="auto">
            <a:xfrm>
              <a:off x="3666613" y="1237982"/>
              <a:ext cx="1415772" cy="46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团队名称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087888" y="3547083"/>
            <a:ext cx="1968704" cy="547066"/>
            <a:chOff x="1548458" y="3583071"/>
            <a:chExt cx="1968704" cy="547067"/>
          </a:xfrm>
        </p:grpSpPr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713557" y="3620550"/>
              <a:ext cx="180360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1548458" y="3620550"/>
              <a:ext cx="1968704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TextBox 15"/>
            <p:cNvSpPr txBox="1">
              <a:spLocks noChangeArrowheads="1"/>
            </p:cNvSpPr>
            <p:nvPr/>
          </p:nvSpPr>
          <p:spPr bwMode="auto">
            <a:xfrm>
              <a:off x="1889707" y="3583071"/>
              <a:ext cx="1415772" cy="46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团队口号</a:t>
              </a:r>
            </a:p>
          </p:txBody>
        </p:sp>
      </p:grpSp>
      <p:sp>
        <p:nvSpPr>
          <p:cNvPr id="70" name="TextBox 7"/>
          <p:cNvSpPr txBox="1">
            <a:spLocks noChangeArrowheads="1"/>
          </p:cNvSpPr>
          <p:nvPr/>
        </p:nvSpPr>
        <p:spPr bwMode="auto">
          <a:xfrm>
            <a:off x="5274290" y="4800054"/>
            <a:ext cx="21172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TW" altLang="en-US" sz="32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藨蓘致</a:t>
            </a:r>
            <a:r>
              <a:rPr lang="zh-TW" altLang="en-US" sz="32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</a:t>
            </a:r>
            <a:endParaRPr lang="en-US" altLang="zh-TW" sz="3200" dirty="0" smtClean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TW" altLang="en-US" sz="32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</a:t>
            </a:r>
            <a:r>
              <a:rPr lang="zh-TW" altLang="en-US" sz="32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有丰殷</a:t>
            </a:r>
            <a:endParaRPr lang="zh-CN" altLang="en-US" sz="3200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"/>
          <p:cNvSpPr txBox="1">
            <a:spLocks noChangeArrowheads="1"/>
          </p:cNvSpPr>
          <p:nvPr/>
        </p:nvSpPr>
        <p:spPr bwMode="auto">
          <a:xfrm>
            <a:off x="5421490" y="2065898"/>
            <a:ext cx="17036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zh-CN" altLang="en-US" sz="32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  <a:endParaRPr lang="zh-CN" altLang="en-US" sz="3200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84" y="3982891"/>
            <a:ext cx="3182657" cy="2357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1201816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>
            <a:spLocks/>
          </p:cNvSpPr>
          <p:nvPr/>
        </p:nvSpPr>
        <p:spPr bwMode="auto">
          <a:xfrm>
            <a:off x="4439816" y="2276872"/>
            <a:ext cx="7752184" cy="2736304"/>
          </a:xfrm>
          <a:custGeom>
            <a:avLst/>
            <a:gdLst>
              <a:gd name="T0" fmla="*/ 135891 w 5680584"/>
              <a:gd name="T1" fmla="*/ 0 h 2616525"/>
              <a:gd name="T2" fmla="*/ 5678039 w 5680584"/>
              <a:gd name="T3" fmla="*/ 0 h 2616525"/>
              <a:gd name="T4" fmla="*/ 5678039 w 5680584"/>
              <a:gd name="T5" fmla="*/ 2614900 h 2616525"/>
              <a:gd name="T6" fmla="*/ 135891 w 5680584"/>
              <a:gd name="T7" fmla="*/ 2614900 h 2616525"/>
              <a:gd name="T8" fmla="*/ 0 w 5680584"/>
              <a:gd name="T9" fmla="*/ 2461465 h 2616525"/>
              <a:gd name="T10" fmla="*/ 0 w 5680584"/>
              <a:gd name="T11" fmla="*/ 153436 h 2616525"/>
              <a:gd name="T12" fmla="*/ 135891 w 5680584"/>
              <a:gd name="T13" fmla="*/ 0 h 2616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80584" h="2616525">
                <a:moveTo>
                  <a:pt x="135951" y="0"/>
                </a:moveTo>
                <a:lnTo>
                  <a:pt x="5680584" y="0"/>
                </a:lnTo>
                <a:lnTo>
                  <a:pt x="5680584" y="2616525"/>
                </a:lnTo>
                <a:lnTo>
                  <a:pt x="135951" y="2616525"/>
                </a:lnTo>
                <a:cubicBezTo>
                  <a:pt x="61063" y="2616525"/>
                  <a:pt x="0" y="2547567"/>
                  <a:pt x="0" y="2462995"/>
                </a:cubicBezTo>
                <a:lnTo>
                  <a:pt x="0" y="153531"/>
                </a:lnTo>
                <a:cubicBezTo>
                  <a:pt x="0" y="68959"/>
                  <a:pt x="61063" y="0"/>
                  <a:pt x="135951" y="0"/>
                </a:cubicBez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8" name="TextBox 52"/>
          <p:cNvSpPr txBox="1">
            <a:spLocks noChangeArrowheads="1"/>
          </p:cNvSpPr>
          <p:nvPr/>
        </p:nvSpPr>
        <p:spPr bwMode="auto">
          <a:xfrm>
            <a:off x="4800204" y="1196752"/>
            <a:ext cx="31680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400" b="1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参赛感悟</a:t>
            </a:r>
            <a:endParaRPr lang="zh-CN" altLang="en-US" sz="4400" b="1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53"/>
          <p:cNvCxnSpPr>
            <a:cxnSpLocks noChangeShapeType="1"/>
            <a:endCxn id="17" idx="4"/>
          </p:cNvCxnSpPr>
          <p:nvPr/>
        </p:nvCxnSpPr>
        <p:spPr bwMode="auto">
          <a:xfrm>
            <a:off x="5085727" y="3070309"/>
            <a:ext cx="2382" cy="113939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val 39"/>
          <p:cNvSpPr>
            <a:spLocks noChangeAspect="1" noChangeArrowheads="1"/>
          </p:cNvSpPr>
          <p:nvPr/>
        </p:nvSpPr>
        <p:spPr bwMode="auto">
          <a:xfrm>
            <a:off x="5015880" y="3047363"/>
            <a:ext cx="144463" cy="1444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" name="Oval 40"/>
          <p:cNvSpPr>
            <a:spLocks noChangeAspect="1" noChangeArrowheads="1"/>
          </p:cNvSpPr>
          <p:nvPr/>
        </p:nvSpPr>
        <p:spPr bwMode="auto">
          <a:xfrm>
            <a:off x="5015880" y="4065238"/>
            <a:ext cx="144463" cy="144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8" name="TextBox 58"/>
          <p:cNvSpPr txBox="1">
            <a:spLocks noChangeArrowheads="1"/>
          </p:cNvSpPr>
          <p:nvPr/>
        </p:nvSpPr>
        <p:spPr bwMode="auto">
          <a:xfrm>
            <a:off x="5440582" y="2888762"/>
            <a:ext cx="1591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经历回顾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59"/>
          <p:cNvSpPr txBox="1">
            <a:spLocks noChangeArrowheads="1"/>
          </p:cNvSpPr>
          <p:nvPr/>
        </p:nvSpPr>
        <p:spPr bwMode="auto">
          <a:xfrm>
            <a:off x="5432523" y="3880359"/>
            <a:ext cx="15995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感悟感恩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15" y="2492896"/>
            <a:ext cx="2267073" cy="22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57730"/>
      </p:ext>
    </p:extLst>
  </p:cSld>
  <p:clrMapOvr>
    <a:masterClrMapping/>
  </p:clrMapOvr>
  <p:transition spd="slow" advTm="5318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11554" y="1502074"/>
            <a:ext cx="2281384" cy="4786586"/>
            <a:chOff x="3570291" y="1500074"/>
            <a:chExt cx="2281384" cy="47865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0" t="5822" r="5608" b="4920"/>
            <a:stretch/>
          </p:blipFill>
          <p:spPr>
            <a:xfrm>
              <a:off x="3570291" y="1500074"/>
              <a:ext cx="2281384" cy="17600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47" t="28416" r="22417" b="14752"/>
            <a:stretch/>
          </p:blipFill>
          <p:spPr>
            <a:xfrm>
              <a:off x="3600506" y="3349073"/>
              <a:ext cx="2238161" cy="29375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839416" y="872921"/>
            <a:ext cx="1968704" cy="538786"/>
            <a:chOff x="540346" y="872920"/>
            <a:chExt cx="1968704" cy="538786"/>
          </a:xfrm>
        </p:grpSpPr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705445" y="902118"/>
              <a:ext cx="180360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540346" y="902118"/>
              <a:ext cx="1968704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15"/>
            <p:cNvSpPr txBox="1">
              <a:spLocks noChangeArrowheads="1"/>
            </p:cNvSpPr>
            <p:nvPr/>
          </p:nvSpPr>
          <p:spPr bwMode="auto">
            <a:xfrm>
              <a:off x="839908" y="872920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赛前意外</a:t>
              </a:r>
            </a:p>
          </p:txBody>
        </p:sp>
      </p:grpSp>
      <p:sp>
        <p:nvSpPr>
          <p:cNvPr id="14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191270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参赛感悟</a:t>
            </a:r>
            <a:endParaRPr lang="zh-CN" altLang="en-US" sz="2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763412" y="863635"/>
            <a:ext cx="1882025" cy="544671"/>
            <a:chOff x="1513472" y="3465925"/>
            <a:chExt cx="1882025" cy="544671"/>
          </a:xfrm>
        </p:grpSpPr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78573" y="3501008"/>
              <a:ext cx="1716924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513472" y="3501008"/>
              <a:ext cx="1882025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1963004" y="3465925"/>
              <a:ext cx="9829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  程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863834" y="3408511"/>
            <a:ext cx="1882025" cy="530077"/>
            <a:chOff x="5661416" y="3482504"/>
            <a:chExt cx="1882025" cy="530077"/>
          </a:xfrm>
        </p:grpSpPr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5826517" y="3502993"/>
              <a:ext cx="1716924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5661416" y="3502993"/>
              <a:ext cx="1882025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Box 15"/>
            <p:cNvSpPr txBox="1">
              <a:spLocks noChangeArrowheads="1"/>
            </p:cNvSpPr>
            <p:nvPr/>
          </p:nvSpPr>
          <p:spPr bwMode="auto">
            <a:xfrm>
              <a:off x="6093273" y="3482504"/>
              <a:ext cx="9829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  文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4" y="4080349"/>
            <a:ext cx="3416742" cy="1868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9" name="组合 28"/>
          <p:cNvGrpSpPr/>
          <p:nvPr/>
        </p:nvGrpSpPr>
        <p:grpSpPr>
          <a:xfrm>
            <a:off x="8355748" y="6048806"/>
            <a:ext cx="2400427" cy="410458"/>
            <a:chOff x="5276557" y="6126360"/>
            <a:chExt cx="2640292" cy="454020"/>
          </a:xfrm>
        </p:grpSpPr>
        <p:sp>
          <p:nvSpPr>
            <p:cNvPr id="30" name="圆角矩形 59"/>
            <p:cNvSpPr>
              <a:spLocks noChangeArrowheads="1"/>
            </p:cNvSpPr>
            <p:nvPr/>
          </p:nvSpPr>
          <p:spPr bwMode="auto">
            <a:xfrm>
              <a:off x="5292874" y="6169789"/>
              <a:ext cx="987951" cy="360363"/>
            </a:xfrm>
            <a:prstGeom prst="roundRect">
              <a:avLst>
                <a:gd name="adj" fmla="val 16667"/>
              </a:avLst>
            </a:prstGeom>
            <a:solidFill>
              <a:srgbClr val="2B6B17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21A3D0"/>
                </a:solidFill>
              </a:endParaRPr>
            </a:p>
          </p:txBody>
        </p:sp>
        <p:sp>
          <p:nvSpPr>
            <p:cNvPr id="31" name="箭头: 燕尾形 1">
              <a:extLst>
                <a:ext uri="{FF2B5EF4-FFF2-40B4-BE49-F238E27FC236}">
                  <a16:creationId xmlns:a16="http://schemas.microsoft.com/office/drawing/2014/main" id="{AD61E661-04B4-4F31-8A28-8F929BE9DF50}"/>
                </a:ext>
              </a:extLst>
            </p:cNvPr>
            <p:cNvSpPr/>
            <p:nvPr/>
          </p:nvSpPr>
          <p:spPr bwMode="auto">
            <a:xfrm>
              <a:off x="6473865" y="6208238"/>
              <a:ext cx="322920" cy="278818"/>
            </a:xfrm>
            <a:prstGeom prst="notchedRightArrow">
              <a:avLst>
                <a:gd name="adj1" fmla="val 44453"/>
                <a:gd name="adj2" fmla="val 50000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0"/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TextBox 60"/>
            <p:cNvSpPr txBox="1">
              <a:spLocks noChangeArrowheads="1"/>
            </p:cNvSpPr>
            <p:nvPr/>
          </p:nvSpPr>
          <p:spPr bwMode="auto">
            <a:xfrm>
              <a:off x="5276557" y="6126360"/>
              <a:ext cx="987952" cy="442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</a:t>
              </a:r>
            </a:p>
          </p:txBody>
        </p:sp>
        <p:sp>
          <p:nvSpPr>
            <p:cNvPr id="33" name="圆角矩形 59"/>
            <p:cNvSpPr>
              <a:spLocks noChangeArrowheads="1"/>
            </p:cNvSpPr>
            <p:nvPr/>
          </p:nvSpPr>
          <p:spPr bwMode="auto">
            <a:xfrm>
              <a:off x="6928897" y="6167466"/>
              <a:ext cx="987951" cy="360363"/>
            </a:xfrm>
            <a:prstGeom prst="roundRect">
              <a:avLst>
                <a:gd name="adj" fmla="val 16667"/>
              </a:avLst>
            </a:prstGeom>
            <a:solidFill>
              <a:srgbClr val="2B6B17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21A3D0"/>
                </a:solidFill>
              </a:endParaRPr>
            </a:p>
          </p:txBody>
        </p:sp>
        <p:sp>
          <p:nvSpPr>
            <p:cNvPr id="34" name="TextBox 60"/>
            <p:cNvSpPr txBox="1">
              <a:spLocks noChangeArrowheads="1"/>
            </p:cNvSpPr>
            <p:nvPr/>
          </p:nvSpPr>
          <p:spPr bwMode="auto">
            <a:xfrm>
              <a:off x="6894717" y="6137806"/>
              <a:ext cx="1022132" cy="442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LaTeX</a:t>
              </a:r>
              <a:endPara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25" y="1500459"/>
            <a:ext cx="2966136" cy="2224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6" name="组合 35"/>
          <p:cNvGrpSpPr/>
          <p:nvPr/>
        </p:nvGrpSpPr>
        <p:grpSpPr>
          <a:xfrm>
            <a:off x="4241961" y="867940"/>
            <a:ext cx="1968704" cy="523464"/>
            <a:chOff x="3450466" y="848456"/>
            <a:chExt cx="1968704" cy="523464"/>
          </a:xfrm>
        </p:grpSpPr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3615565" y="862332"/>
              <a:ext cx="180360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3450466" y="862332"/>
              <a:ext cx="1968704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3897651" y="848456"/>
              <a:ext cx="10743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   模</a:t>
              </a: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99"/>
          <a:stretch/>
        </p:blipFill>
        <p:spPr>
          <a:xfrm>
            <a:off x="4007768" y="4072968"/>
            <a:ext cx="2977431" cy="21416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3" t="6951" r="851" b="1700"/>
          <a:stretch/>
        </p:blipFill>
        <p:spPr>
          <a:xfrm>
            <a:off x="7863834" y="1432422"/>
            <a:ext cx="3416742" cy="19322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8430417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989141"/>
            <a:ext cx="12192000" cy="3151253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0">
                <a:srgbClr val="42A523"/>
              </a:gs>
              <a:gs pos="97000">
                <a:srgbClr val="245913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5" name="Rectangle 5"/>
          <p:cNvSpPr>
            <a:spLocks noChangeArrowheads="1"/>
          </p:cNvSpPr>
          <p:nvPr/>
        </p:nvSpPr>
        <p:spPr bwMode="auto">
          <a:xfrm>
            <a:off x="0" y="1912938"/>
            <a:ext cx="12192000" cy="76200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0" y="5119688"/>
            <a:ext cx="12192000" cy="76200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3" name="Rectangle 3"/>
          <p:cNvSpPr txBox="1">
            <a:spLocks noChangeArrowheads="1"/>
          </p:cNvSpPr>
          <p:nvPr/>
        </p:nvSpPr>
        <p:spPr bwMode="auto">
          <a:xfrm>
            <a:off x="1914574" y="3140972"/>
            <a:ext cx="8361264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感谢各位评委老师；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感谢学校的大力支持</a:t>
            </a:r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和老师们的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悉心指导；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感谢队友们的共同努力！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CF926820-2890-4127-8DF8-33C7AA66F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26" y="674737"/>
            <a:ext cx="164981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  谢</a:t>
            </a:r>
          </a:p>
        </p:txBody>
      </p:sp>
    </p:spTree>
    <p:extLst>
      <p:ext uri="{BB962C8B-B14F-4D97-AF65-F5344CB8AC3E}">
        <p14:creationId xmlns:p14="http://schemas.microsoft.com/office/powerpoint/2010/main" val="3513339754"/>
      </p:ext>
    </p:extLst>
  </p:cSld>
  <p:clrMapOvr>
    <a:masterClrMapping/>
  </p:clrMapOvr>
  <p:transition spd="slow" advTm="6184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" y="2171444"/>
            <a:ext cx="12195822" cy="2787066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0">
                <a:srgbClr val="42A523"/>
              </a:gs>
              <a:gs pos="97000">
                <a:srgbClr val="245913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5" name="Rectangle 5"/>
          <p:cNvSpPr>
            <a:spLocks noChangeArrowheads="1"/>
          </p:cNvSpPr>
          <p:nvPr/>
        </p:nvSpPr>
        <p:spPr bwMode="auto">
          <a:xfrm>
            <a:off x="0" y="2070735"/>
            <a:ext cx="12195821" cy="124430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-1" y="4941168"/>
            <a:ext cx="12195821" cy="118051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7" name="圆角矩形 53"/>
          <p:cNvSpPr>
            <a:spLocks noChangeArrowheads="1"/>
          </p:cNvSpPr>
          <p:nvPr/>
        </p:nvSpPr>
        <p:spPr bwMode="auto">
          <a:xfrm>
            <a:off x="6574763" y="5442295"/>
            <a:ext cx="1601360" cy="434976"/>
          </a:xfrm>
          <a:prstGeom prst="roundRect">
            <a:avLst>
              <a:gd name="adj" fmla="val 16667"/>
            </a:avLst>
          </a:prstGeom>
          <a:solidFill>
            <a:srgbClr val="2B6B1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solidFill>
                <a:srgbClr val="21A3D0"/>
              </a:solidFill>
            </a:endParaRPr>
          </a:p>
        </p:txBody>
      </p:sp>
      <p:sp>
        <p:nvSpPr>
          <p:cNvPr id="8198" name="TextBox 55"/>
          <p:cNvSpPr txBox="1">
            <a:spLocks noChangeArrowheads="1"/>
          </p:cNvSpPr>
          <p:nvPr/>
        </p:nvSpPr>
        <p:spPr bwMode="auto">
          <a:xfrm>
            <a:off x="4409229" y="5428951"/>
            <a:ext cx="16147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</a:t>
            </a:r>
          </a:p>
        </p:txBody>
      </p:sp>
      <p:sp>
        <p:nvSpPr>
          <p:cNvPr id="8199" name="TextBox 56"/>
          <p:cNvSpPr txBox="1">
            <a:spLocks noChangeArrowheads="1"/>
          </p:cNvSpPr>
          <p:nvPr/>
        </p:nvSpPr>
        <p:spPr bwMode="auto">
          <a:xfrm>
            <a:off x="8214796" y="5411518"/>
            <a:ext cx="27777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B-18102860425</a:t>
            </a:r>
          </a:p>
        </p:txBody>
      </p:sp>
      <p:sp>
        <p:nvSpPr>
          <p:cNvPr id="8200" name="TextBox 58"/>
          <p:cNvSpPr txBox="1">
            <a:spLocks noChangeArrowheads="1"/>
          </p:cNvSpPr>
          <p:nvPr/>
        </p:nvSpPr>
        <p:spPr bwMode="auto">
          <a:xfrm>
            <a:off x="6594100" y="5459728"/>
            <a:ext cx="16013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参赛队号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3" name="Rectangle 3"/>
          <p:cNvSpPr txBox="1">
            <a:spLocks noChangeArrowheads="1"/>
          </p:cNvSpPr>
          <p:nvPr/>
        </p:nvSpPr>
        <p:spPr bwMode="auto">
          <a:xfrm>
            <a:off x="564810" y="2859698"/>
            <a:ext cx="11017224" cy="141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6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光传送网建模与价值评估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94" y="58105"/>
            <a:ext cx="2674212" cy="1964457"/>
          </a:xfrm>
          <a:prstGeom prst="rect">
            <a:avLst/>
          </a:prstGeom>
        </p:spPr>
      </p:pic>
      <p:sp>
        <p:nvSpPr>
          <p:cNvPr id="14" name="TextBox 55"/>
          <p:cNvSpPr txBox="1">
            <a:spLocks noChangeArrowheads="1"/>
          </p:cNvSpPr>
          <p:nvPr/>
        </p:nvSpPr>
        <p:spPr bwMode="auto">
          <a:xfrm>
            <a:off x="4425605" y="6076246"/>
            <a:ext cx="4190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劳则立    </a:t>
            </a:r>
            <a:r>
              <a:rPr lang="zh-CN" altLang="en-US" sz="2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陈  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璇   </a:t>
            </a:r>
            <a:r>
              <a:rPr lang="zh-CN" altLang="en-US" sz="2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  坤</a:t>
            </a:r>
          </a:p>
        </p:txBody>
      </p:sp>
      <p:sp>
        <p:nvSpPr>
          <p:cNvPr id="38" name="圆角矩形 53"/>
          <p:cNvSpPr>
            <a:spLocks noChangeArrowheads="1"/>
          </p:cNvSpPr>
          <p:nvPr/>
        </p:nvSpPr>
        <p:spPr bwMode="auto">
          <a:xfrm>
            <a:off x="2725446" y="6093296"/>
            <a:ext cx="1601360" cy="434976"/>
          </a:xfrm>
          <a:prstGeom prst="roundRect">
            <a:avLst>
              <a:gd name="adj" fmla="val 16667"/>
            </a:avLst>
          </a:prstGeom>
          <a:solidFill>
            <a:srgbClr val="2B6B1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solidFill>
                <a:srgbClr val="21A3D0"/>
              </a:solidFill>
            </a:endParaRPr>
          </a:p>
        </p:txBody>
      </p:sp>
      <p:sp>
        <p:nvSpPr>
          <p:cNvPr id="39" name="圆角矩形 53"/>
          <p:cNvSpPr>
            <a:spLocks noChangeArrowheads="1"/>
          </p:cNvSpPr>
          <p:nvPr/>
        </p:nvSpPr>
        <p:spPr bwMode="auto">
          <a:xfrm>
            <a:off x="2730960" y="5442296"/>
            <a:ext cx="1601360" cy="434976"/>
          </a:xfrm>
          <a:prstGeom prst="roundRect">
            <a:avLst>
              <a:gd name="adj" fmla="val 16667"/>
            </a:avLst>
          </a:prstGeom>
          <a:solidFill>
            <a:srgbClr val="2B6B17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>
              <a:solidFill>
                <a:srgbClr val="21A3D0"/>
              </a:solidFill>
            </a:endParaRPr>
          </a:p>
        </p:txBody>
      </p:sp>
      <p:sp>
        <p:nvSpPr>
          <p:cNvPr id="40" name="TextBox 58"/>
          <p:cNvSpPr txBox="1">
            <a:spLocks noChangeArrowheads="1"/>
          </p:cNvSpPr>
          <p:nvPr/>
        </p:nvSpPr>
        <p:spPr bwMode="auto">
          <a:xfrm>
            <a:off x="2752417" y="6110729"/>
            <a:ext cx="16013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队员姓名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58"/>
          <p:cNvSpPr txBox="1">
            <a:spLocks noChangeArrowheads="1"/>
          </p:cNvSpPr>
          <p:nvPr/>
        </p:nvSpPr>
        <p:spPr bwMode="auto">
          <a:xfrm>
            <a:off x="2614391" y="5465004"/>
            <a:ext cx="18234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  校  名  称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77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184">
        <p:blinds dir="vert"/>
      </p:transition>
    </mc:Choice>
    <mc:Fallback xmlns="">
      <p:transition spd="slow" advTm="6184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1032542" y="1095378"/>
            <a:ext cx="996950" cy="1196975"/>
          </a:xfrm>
          <a:prstGeom prst="rect">
            <a:avLst/>
          </a:prstGeom>
          <a:solidFill>
            <a:srgbClr val="2B6B17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9" name="Freeform 6"/>
          <p:cNvSpPr>
            <a:spLocks/>
          </p:cNvSpPr>
          <p:nvPr/>
        </p:nvSpPr>
        <p:spPr bwMode="auto">
          <a:xfrm>
            <a:off x="1172242" y="1287463"/>
            <a:ext cx="762000" cy="958850"/>
          </a:xfrm>
          <a:custGeom>
            <a:avLst/>
            <a:gdLst>
              <a:gd name="T0" fmla="*/ 2147483647 w 1173"/>
              <a:gd name="T1" fmla="*/ 2147483647 h 1472"/>
              <a:gd name="T2" fmla="*/ 2147483647 w 1173"/>
              <a:gd name="T3" fmla="*/ 2147483647 h 1472"/>
              <a:gd name="T4" fmla="*/ 2147483647 w 1173"/>
              <a:gd name="T5" fmla="*/ 2147483647 h 1472"/>
              <a:gd name="T6" fmla="*/ 2147483647 w 1173"/>
              <a:gd name="T7" fmla="*/ 2147483647 h 1472"/>
              <a:gd name="T8" fmla="*/ 2147483647 w 1173"/>
              <a:gd name="T9" fmla="*/ 2147483647 h 1472"/>
              <a:gd name="T10" fmla="*/ 2147483647 w 1173"/>
              <a:gd name="T11" fmla="*/ 2147483647 h 1472"/>
              <a:gd name="T12" fmla="*/ 0 w 1173"/>
              <a:gd name="T13" fmla="*/ 2147483647 h 1472"/>
              <a:gd name="T14" fmla="*/ 2147483647 w 1173"/>
              <a:gd name="T15" fmla="*/ 2147483647 h 1472"/>
              <a:gd name="T16" fmla="*/ 2147483647 w 1173"/>
              <a:gd name="T17" fmla="*/ 2147483647 h 1472"/>
              <a:gd name="T18" fmla="*/ 2147483647 w 1173"/>
              <a:gd name="T19" fmla="*/ 2147483647 h 1472"/>
              <a:gd name="T20" fmla="*/ 2147483647 w 1173"/>
              <a:gd name="T21" fmla="*/ 2147483647 h 1472"/>
              <a:gd name="T22" fmla="*/ 2147483647 w 1173"/>
              <a:gd name="T23" fmla="*/ 2147483647 h 1472"/>
              <a:gd name="T24" fmla="*/ 2147483647 w 1173"/>
              <a:gd name="T25" fmla="*/ 2147483647 h 1472"/>
              <a:gd name="T26" fmla="*/ 2147483647 w 1173"/>
              <a:gd name="T27" fmla="*/ 2147483647 h 1472"/>
              <a:gd name="T28" fmla="*/ 2147483647 w 1173"/>
              <a:gd name="T29" fmla="*/ 2147483647 h 14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73" h="1472">
                <a:moveTo>
                  <a:pt x="1131" y="535"/>
                </a:moveTo>
                <a:lnTo>
                  <a:pt x="1095" y="47"/>
                </a:lnTo>
                <a:cubicBezTo>
                  <a:pt x="1090" y="47"/>
                  <a:pt x="1081" y="49"/>
                  <a:pt x="1067" y="54"/>
                </a:cubicBezTo>
                <a:cubicBezTo>
                  <a:pt x="1043" y="64"/>
                  <a:pt x="1022" y="68"/>
                  <a:pt x="1003" y="68"/>
                </a:cubicBezTo>
                <a:cubicBezTo>
                  <a:pt x="975" y="68"/>
                  <a:pt x="947" y="64"/>
                  <a:pt x="919" y="54"/>
                </a:cubicBezTo>
                <a:cubicBezTo>
                  <a:pt x="810" y="17"/>
                  <a:pt x="714" y="0"/>
                  <a:pt x="629" y="5"/>
                </a:cubicBezTo>
                <a:cubicBezTo>
                  <a:pt x="214" y="24"/>
                  <a:pt x="5" y="278"/>
                  <a:pt x="0" y="768"/>
                </a:cubicBezTo>
                <a:cubicBezTo>
                  <a:pt x="5" y="1225"/>
                  <a:pt x="219" y="1458"/>
                  <a:pt x="643" y="1467"/>
                </a:cubicBezTo>
                <a:cubicBezTo>
                  <a:pt x="912" y="1472"/>
                  <a:pt x="1088" y="1345"/>
                  <a:pt x="1173" y="1086"/>
                </a:cubicBezTo>
                <a:lnTo>
                  <a:pt x="1088" y="1036"/>
                </a:lnTo>
                <a:cubicBezTo>
                  <a:pt x="999" y="1258"/>
                  <a:pt x="867" y="1369"/>
                  <a:pt x="692" y="1369"/>
                </a:cubicBezTo>
                <a:cubicBezTo>
                  <a:pt x="424" y="1359"/>
                  <a:pt x="290" y="1145"/>
                  <a:pt x="290" y="725"/>
                </a:cubicBezTo>
                <a:cubicBezTo>
                  <a:pt x="290" y="316"/>
                  <a:pt x="408" y="108"/>
                  <a:pt x="643" y="104"/>
                </a:cubicBezTo>
                <a:cubicBezTo>
                  <a:pt x="827" y="94"/>
                  <a:pt x="961" y="250"/>
                  <a:pt x="1046" y="570"/>
                </a:cubicBezTo>
                <a:lnTo>
                  <a:pt x="1131" y="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" name="Freeform 9"/>
          <p:cNvSpPr>
            <a:spLocks noEditPoints="1"/>
          </p:cNvSpPr>
          <p:nvPr/>
        </p:nvSpPr>
        <p:spPr bwMode="auto">
          <a:xfrm>
            <a:off x="4583832" y="982664"/>
            <a:ext cx="115887" cy="5040312"/>
          </a:xfrm>
          <a:custGeom>
            <a:avLst/>
            <a:gdLst>
              <a:gd name="T0" fmla="*/ 0 w 153"/>
              <a:gd name="T1" fmla="*/ 0 h 6522"/>
              <a:gd name="T2" fmla="*/ 2147483647 w 153"/>
              <a:gd name="T3" fmla="*/ 0 h 6522"/>
              <a:gd name="T4" fmla="*/ 2147483647 w 153"/>
              <a:gd name="T5" fmla="*/ 2147483647 h 6522"/>
              <a:gd name="T6" fmla="*/ 0 w 153"/>
              <a:gd name="T7" fmla="*/ 2147483647 h 6522"/>
              <a:gd name="T8" fmla="*/ 0 w 153"/>
              <a:gd name="T9" fmla="*/ 0 h 6522"/>
              <a:gd name="T10" fmla="*/ 2147483647 w 153"/>
              <a:gd name="T11" fmla="*/ 0 h 6522"/>
              <a:gd name="T12" fmla="*/ 2147483647 w 153"/>
              <a:gd name="T13" fmla="*/ 0 h 6522"/>
              <a:gd name="T14" fmla="*/ 2147483647 w 153"/>
              <a:gd name="T15" fmla="*/ 2147483647 h 6522"/>
              <a:gd name="T16" fmla="*/ 2147483647 w 153"/>
              <a:gd name="T17" fmla="*/ 2147483647 h 6522"/>
              <a:gd name="T18" fmla="*/ 2147483647 w 153"/>
              <a:gd name="T19" fmla="*/ 0 h 652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" h="6522">
                <a:moveTo>
                  <a:pt x="0" y="0"/>
                </a:moveTo>
                <a:lnTo>
                  <a:pt x="61" y="0"/>
                </a:lnTo>
                <a:lnTo>
                  <a:pt x="61" y="6522"/>
                </a:lnTo>
                <a:lnTo>
                  <a:pt x="0" y="6522"/>
                </a:lnTo>
                <a:lnTo>
                  <a:pt x="0" y="0"/>
                </a:lnTo>
                <a:close/>
                <a:moveTo>
                  <a:pt x="131" y="0"/>
                </a:moveTo>
                <a:lnTo>
                  <a:pt x="153" y="0"/>
                </a:lnTo>
                <a:lnTo>
                  <a:pt x="153" y="6522"/>
                </a:lnTo>
                <a:lnTo>
                  <a:pt x="131" y="6522"/>
                </a:lnTo>
                <a:lnTo>
                  <a:pt x="131" y="0"/>
                </a:lnTo>
                <a:close/>
              </a:path>
            </a:pathLst>
          </a:custGeom>
          <a:solidFill>
            <a:srgbClr val="2E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714181" y="1412776"/>
            <a:ext cx="5782419" cy="900000"/>
            <a:chOff x="3821113" y="1448880"/>
            <a:chExt cx="5782419" cy="900000"/>
          </a:xfrm>
        </p:grpSpPr>
        <p:sp>
          <p:nvSpPr>
            <p:cNvPr id="9223" name="Freeform 10"/>
            <p:cNvSpPr>
              <a:spLocks/>
            </p:cNvSpPr>
            <p:nvPr/>
          </p:nvSpPr>
          <p:spPr bwMode="auto">
            <a:xfrm>
              <a:off x="3821113" y="1448880"/>
              <a:ext cx="5782419" cy="900000"/>
            </a:xfrm>
            <a:custGeom>
              <a:avLst/>
              <a:gdLst>
                <a:gd name="T0" fmla="*/ 2147483647 w 6425"/>
                <a:gd name="T1" fmla="*/ 0 h 911"/>
                <a:gd name="T2" fmla="*/ 2147483647 w 6425"/>
                <a:gd name="T3" fmla="*/ 0 h 911"/>
                <a:gd name="T4" fmla="*/ 2147483647 w 6425"/>
                <a:gd name="T5" fmla="*/ 2147483647 h 911"/>
                <a:gd name="T6" fmla="*/ 2147483647 w 6425"/>
                <a:gd name="T7" fmla="*/ 2147483647 h 911"/>
                <a:gd name="T8" fmla="*/ 2147483647 w 6425"/>
                <a:gd name="T9" fmla="*/ 2147483647 h 911"/>
                <a:gd name="T10" fmla="*/ 2147483647 w 6425"/>
                <a:gd name="T11" fmla="*/ 2147483647 h 911"/>
                <a:gd name="T12" fmla="*/ 0 w 6425"/>
                <a:gd name="T13" fmla="*/ 2147483647 h 911"/>
                <a:gd name="T14" fmla="*/ 0 w 6425"/>
                <a:gd name="T15" fmla="*/ 2147483647 h 911"/>
                <a:gd name="T16" fmla="*/ 2147483647 w 6425"/>
                <a:gd name="T17" fmla="*/ 0 h 9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25" h="911">
                  <a:moveTo>
                    <a:pt x="93" y="0"/>
                  </a:moveTo>
                  <a:lnTo>
                    <a:pt x="6331" y="0"/>
                  </a:lnTo>
                  <a:cubicBezTo>
                    <a:pt x="6383" y="0"/>
                    <a:pt x="6425" y="42"/>
                    <a:pt x="6425" y="93"/>
                  </a:cubicBezTo>
                  <a:lnTo>
                    <a:pt x="6425" y="818"/>
                  </a:lnTo>
                  <a:cubicBezTo>
                    <a:pt x="6425" y="869"/>
                    <a:pt x="6383" y="911"/>
                    <a:pt x="6331" y="911"/>
                  </a:cubicBezTo>
                  <a:lnTo>
                    <a:pt x="93" y="911"/>
                  </a:lnTo>
                  <a:cubicBezTo>
                    <a:pt x="42" y="911"/>
                    <a:pt x="0" y="869"/>
                    <a:pt x="0" y="818"/>
                  </a:cubicBezTo>
                  <a:lnTo>
                    <a:pt x="0" y="93"/>
                  </a:lnTo>
                  <a:cubicBezTo>
                    <a:pt x="0" y="42"/>
                    <a:pt x="42" y="0"/>
                    <a:pt x="93" y="0"/>
                  </a:cubicBez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24" name="组合 58"/>
            <p:cNvGrpSpPr>
              <a:grpSpLocks/>
            </p:cNvGrpSpPr>
            <p:nvPr/>
          </p:nvGrpSpPr>
          <p:grpSpPr bwMode="auto">
            <a:xfrm>
              <a:off x="4048231" y="1603338"/>
              <a:ext cx="612000" cy="612000"/>
              <a:chOff x="-65363" y="-34329"/>
              <a:chExt cx="716253" cy="715965"/>
            </a:xfrm>
          </p:grpSpPr>
          <p:sp>
            <p:nvSpPr>
              <p:cNvPr id="8223" name="Oval 16"/>
              <p:cNvSpPr>
                <a:spLocks noChangeArrowheads="1"/>
              </p:cNvSpPr>
              <p:nvPr/>
            </p:nvSpPr>
            <p:spPr bwMode="auto">
              <a:xfrm>
                <a:off x="-65363" y="-34329"/>
                <a:ext cx="716253" cy="71596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/>
              </a:p>
            </p:txBody>
          </p:sp>
          <p:sp>
            <p:nvSpPr>
              <p:cNvPr id="8224" name="TextBox 60"/>
              <p:cNvSpPr txBox="1">
                <a:spLocks noChangeArrowheads="1"/>
              </p:cNvSpPr>
              <p:nvPr/>
            </p:nvSpPr>
            <p:spPr bwMode="auto">
              <a:xfrm>
                <a:off x="34448" y="-18405"/>
                <a:ext cx="512542" cy="684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200" b="1" dirty="0">
                    <a:solidFill>
                      <a:srgbClr val="2459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solidFill>
                    <a:srgbClr val="24591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43" name="TextBox 91"/>
            <p:cNvSpPr txBox="1">
              <a:spLocks noChangeArrowheads="1"/>
            </p:cNvSpPr>
            <p:nvPr/>
          </p:nvSpPr>
          <p:spPr bwMode="auto">
            <a:xfrm>
              <a:off x="4995020" y="1563388"/>
              <a:ext cx="252028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zh-CN" altLang="en-US" sz="36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论文简介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14181" y="3068960"/>
            <a:ext cx="5782419" cy="900000"/>
            <a:chOff x="3821113" y="3105064"/>
            <a:chExt cx="5782419" cy="900000"/>
          </a:xfrm>
        </p:grpSpPr>
        <p:sp>
          <p:nvSpPr>
            <p:cNvPr id="9227" name="Freeform 10"/>
            <p:cNvSpPr>
              <a:spLocks/>
            </p:cNvSpPr>
            <p:nvPr/>
          </p:nvSpPr>
          <p:spPr bwMode="auto">
            <a:xfrm>
              <a:off x="3821113" y="3105064"/>
              <a:ext cx="5782419" cy="900000"/>
            </a:xfrm>
            <a:custGeom>
              <a:avLst/>
              <a:gdLst>
                <a:gd name="T0" fmla="*/ 2147483647 w 6425"/>
                <a:gd name="T1" fmla="*/ 0 h 911"/>
                <a:gd name="T2" fmla="*/ 2147483647 w 6425"/>
                <a:gd name="T3" fmla="*/ 0 h 911"/>
                <a:gd name="T4" fmla="*/ 2147483647 w 6425"/>
                <a:gd name="T5" fmla="*/ 2147483647 h 911"/>
                <a:gd name="T6" fmla="*/ 2147483647 w 6425"/>
                <a:gd name="T7" fmla="*/ 2147483647 h 911"/>
                <a:gd name="T8" fmla="*/ 2147483647 w 6425"/>
                <a:gd name="T9" fmla="*/ 2147483647 h 911"/>
                <a:gd name="T10" fmla="*/ 2147483647 w 6425"/>
                <a:gd name="T11" fmla="*/ 2147483647 h 911"/>
                <a:gd name="T12" fmla="*/ 0 w 6425"/>
                <a:gd name="T13" fmla="*/ 2147483647 h 911"/>
                <a:gd name="T14" fmla="*/ 0 w 6425"/>
                <a:gd name="T15" fmla="*/ 2147483647 h 911"/>
                <a:gd name="T16" fmla="*/ 2147483647 w 6425"/>
                <a:gd name="T17" fmla="*/ 0 h 9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25" h="911">
                  <a:moveTo>
                    <a:pt x="93" y="0"/>
                  </a:moveTo>
                  <a:lnTo>
                    <a:pt x="6331" y="0"/>
                  </a:lnTo>
                  <a:cubicBezTo>
                    <a:pt x="6383" y="0"/>
                    <a:pt x="6425" y="42"/>
                    <a:pt x="6425" y="93"/>
                  </a:cubicBezTo>
                  <a:lnTo>
                    <a:pt x="6425" y="818"/>
                  </a:lnTo>
                  <a:cubicBezTo>
                    <a:pt x="6425" y="869"/>
                    <a:pt x="6383" y="911"/>
                    <a:pt x="6331" y="911"/>
                  </a:cubicBezTo>
                  <a:lnTo>
                    <a:pt x="93" y="911"/>
                  </a:lnTo>
                  <a:cubicBezTo>
                    <a:pt x="42" y="911"/>
                    <a:pt x="0" y="869"/>
                    <a:pt x="0" y="818"/>
                  </a:cubicBezTo>
                  <a:lnTo>
                    <a:pt x="0" y="93"/>
                  </a:lnTo>
                  <a:cubicBezTo>
                    <a:pt x="0" y="42"/>
                    <a:pt x="42" y="0"/>
                    <a:pt x="93" y="0"/>
                  </a:cubicBez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28" name="组合 62"/>
            <p:cNvGrpSpPr>
              <a:grpSpLocks/>
            </p:cNvGrpSpPr>
            <p:nvPr/>
          </p:nvGrpSpPr>
          <p:grpSpPr bwMode="auto">
            <a:xfrm>
              <a:off x="4048231" y="3267864"/>
              <a:ext cx="612000" cy="612000"/>
              <a:chOff x="-102104" y="-29513"/>
              <a:chExt cx="716254" cy="715963"/>
            </a:xfrm>
          </p:grpSpPr>
          <p:sp>
            <p:nvSpPr>
              <p:cNvPr id="8221" name="Oval 16"/>
              <p:cNvSpPr>
                <a:spLocks noChangeArrowheads="1"/>
              </p:cNvSpPr>
              <p:nvPr/>
            </p:nvSpPr>
            <p:spPr bwMode="auto">
              <a:xfrm>
                <a:off x="-102104" y="-29513"/>
                <a:ext cx="716254" cy="7159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3200"/>
              </a:p>
            </p:txBody>
          </p:sp>
          <p:sp>
            <p:nvSpPr>
              <p:cNvPr id="8222" name="TextBox 64"/>
              <p:cNvSpPr txBox="1">
                <a:spLocks noChangeArrowheads="1"/>
              </p:cNvSpPr>
              <p:nvPr/>
            </p:nvSpPr>
            <p:spPr bwMode="auto">
              <a:xfrm>
                <a:off x="-7095" y="-13589"/>
                <a:ext cx="512543" cy="684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200" b="1" dirty="0">
                    <a:solidFill>
                      <a:srgbClr val="2459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solidFill>
                    <a:srgbClr val="24591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44" name="TextBox 92"/>
            <p:cNvSpPr txBox="1">
              <a:spLocks noChangeArrowheads="1"/>
            </p:cNvSpPr>
            <p:nvPr/>
          </p:nvSpPr>
          <p:spPr bwMode="auto">
            <a:xfrm>
              <a:off x="4995020" y="3249581"/>
              <a:ext cx="252028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zh-CN" altLang="en-US" sz="36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714181" y="4689040"/>
            <a:ext cx="5782419" cy="900000"/>
            <a:chOff x="3821113" y="4725144"/>
            <a:chExt cx="5782419" cy="900000"/>
          </a:xfrm>
        </p:grpSpPr>
        <p:sp>
          <p:nvSpPr>
            <p:cNvPr id="9231" name="Freeform 10"/>
            <p:cNvSpPr>
              <a:spLocks/>
            </p:cNvSpPr>
            <p:nvPr/>
          </p:nvSpPr>
          <p:spPr bwMode="auto">
            <a:xfrm>
              <a:off x="3821113" y="4725144"/>
              <a:ext cx="5782419" cy="900000"/>
            </a:xfrm>
            <a:custGeom>
              <a:avLst/>
              <a:gdLst>
                <a:gd name="T0" fmla="*/ 2147483647 w 6425"/>
                <a:gd name="T1" fmla="*/ 0 h 911"/>
                <a:gd name="T2" fmla="*/ 2147483647 w 6425"/>
                <a:gd name="T3" fmla="*/ 0 h 911"/>
                <a:gd name="T4" fmla="*/ 2147483647 w 6425"/>
                <a:gd name="T5" fmla="*/ 2147483647 h 911"/>
                <a:gd name="T6" fmla="*/ 2147483647 w 6425"/>
                <a:gd name="T7" fmla="*/ 2147483647 h 911"/>
                <a:gd name="T8" fmla="*/ 2147483647 w 6425"/>
                <a:gd name="T9" fmla="*/ 2147483647 h 911"/>
                <a:gd name="T10" fmla="*/ 2147483647 w 6425"/>
                <a:gd name="T11" fmla="*/ 2147483647 h 911"/>
                <a:gd name="T12" fmla="*/ 0 w 6425"/>
                <a:gd name="T13" fmla="*/ 2147483647 h 911"/>
                <a:gd name="T14" fmla="*/ 0 w 6425"/>
                <a:gd name="T15" fmla="*/ 2147483647 h 911"/>
                <a:gd name="T16" fmla="*/ 2147483647 w 6425"/>
                <a:gd name="T17" fmla="*/ 0 h 9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25" h="911">
                  <a:moveTo>
                    <a:pt x="93" y="0"/>
                  </a:moveTo>
                  <a:lnTo>
                    <a:pt x="6331" y="0"/>
                  </a:lnTo>
                  <a:cubicBezTo>
                    <a:pt x="6383" y="0"/>
                    <a:pt x="6425" y="42"/>
                    <a:pt x="6425" y="93"/>
                  </a:cubicBezTo>
                  <a:lnTo>
                    <a:pt x="6425" y="818"/>
                  </a:lnTo>
                  <a:cubicBezTo>
                    <a:pt x="6425" y="869"/>
                    <a:pt x="6383" y="911"/>
                    <a:pt x="6331" y="911"/>
                  </a:cubicBezTo>
                  <a:lnTo>
                    <a:pt x="93" y="911"/>
                  </a:lnTo>
                  <a:cubicBezTo>
                    <a:pt x="42" y="911"/>
                    <a:pt x="0" y="869"/>
                    <a:pt x="0" y="818"/>
                  </a:cubicBezTo>
                  <a:lnTo>
                    <a:pt x="0" y="93"/>
                  </a:lnTo>
                  <a:cubicBezTo>
                    <a:pt x="0" y="42"/>
                    <a:pt x="42" y="0"/>
                    <a:pt x="93" y="0"/>
                  </a:cubicBez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32" name="组合 71"/>
            <p:cNvGrpSpPr>
              <a:grpSpLocks/>
            </p:cNvGrpSpPr>
            <p:nvPr/>
          </p:nvGrpSpPr>
          <p:grpSpPr bwMode="auto">
            <a:xfrm>
              <a:off x="4042381" y="4869124"/>
              <a:ext cx="612000" cy="613776"/>
              <a:chOff x="-88926" y="-32218"/>
              <a:chExt cx="716254" cy="720204"/>
            </a:xfrm>
          </p:grpSpPr>
          <p:sp>
            <p:nvSpPr>
              <p:cNvPr id="8219" name="Oval 16"/>
              <p:cNvSpPr>
                <a:spLocks noChangeArrowheads="1"/>
              </p:cNvSpPr>
              <p:nvPr/>
            </p:nvSpPr>
            <p:spPr bwMode="auto">
              <a:xfrm>
                <a:off x="-88926" y="-32218"/>
                <a:ext cx="716254" cy="71812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/>
              </a:p>
            </p:txBody>
          </p:sp>
          <p:sp>
            <p:nvSpPr>
              <p:cNvPr id="8220" name="TextBox 78"/>
              <p:cNvSpPr txBox="1">
                <a:spLocks noChangeArrowheads="1"/>
              </p:cNvSpPr>
              <p:nvPr/>
            </p:nvSpPr>
            <p:spPr bwMode="auto">
              <a:xfrm>
                <a:off x="17731" y="1812"/>
                <a:ext cx="512543" cy="686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200" b="1" dirty="0">
                    <a:solidFill>
                      <a:srgbClr val="2459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solidFill>
                    <a:srgbClr val="24591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45" name="TextBox 93"/>
            <p:cNvSpPr txBox="1">
              <a:spLocks noChangeArrowheads="1"/>
            </p:cNvSpPr>
            <p:nvPr/>
          </p:nvSpPr>
          <p:spPr bwMode="auto">
            <a:xfrm>
              <a:off x="4995020" y="4851958"/>
              <a:ext cx="252028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zh-CN" altLang="en-US" sz="36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参赛感悟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248" name="Picture 2" descr="E:\我的文档\Nipic_6852949_201104011010004781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10" y="3093534"/>
            <a:ext cx="2556166" cy="281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114775" y="1766888"/>
            <a:ext cx="189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 err="1" smtClean="0">
                <a:solidFill>
                  <a:schemeClr val="bg2"/>
                </a:solidFill>
              </a:rPr>
              <a:t>ontents</a:t>
            </a:r>
            <a:endParaRPr lang="zh-CN" altLang="en-US" sz="3600" dirty="0">
              <a:solidFill>
                <a:schemeClr val="bg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3868" y="1058475"/>
            <a:ext cx="1905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p:transition spd="slow" advTm="10224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0"/>
          <p:cNvSpPr>
            <a:spLocks/>
          </p:cNvSpPr>
          <p:nvPr/>
        </p:nvSpPr>
        <p:spPr bwMode="auto">
          <a:xfrm>
            <a:off x="4439816" y="2276872"/>
            <a:ext cx="7752184" cy="2736304"/>
          </a:xfrm>
          <a:custGeom>
            <a:avLst/>
            <a:gdLst>
              <a:gd name="T0" fmla="*/ 135891 w 5680584"/>
              <a:gd name="T1" fmla="*/ 0 h 2616525"/>
              <a:gd name="T2" fmla="*/ 5678039 w 5680584"/>
              <a:gd name="T3" fmla="*/ 0 h 2616525"/>
              <a:gd name="T4" fmla="*/ 5678039 w 5680584"/>
              <a:gd name="T5" fmla="*/ 2614900 h 2616525"/>
              <a:gd name="T6" fmla="*/ 135891 w 5680584"/>
              <a:gd name="T7" fmla="*/ 2614900 h 2616525"/>
              <a:gd name="T8" fmla="*/ 0 w 5680584"/>
              <a:gd name="T9" fmla="*/ 2461465 h 2616525"/>
              <a:gd name="T10" fmla="*/ 0 w 5680584"/>
              <a:gd name="T11" fmla="*/ 153436 h 2616525"/>
              <a:gd name="T12" fmla="*/ 135891 w 5680584"/>
              <a:gd name="T13" fmla="*/ 0 h 2616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80584" h="2616525">
                <a:moveTo>
                  <a:pt x="135951" y="0"/>
                </a:moveTo>
                <a:lnTo>
                  <a:pt x="5680584" y="0"/>
                </a:lnTo>
                <a:lnTo>
                  <a:pt x="5680584" y="2616525"/>
                </a:lnTo>
                <a:lnTo>
                  <a:pt x="135951" y="2616525"/>
                </a:lnTo>
                <a:cubicBezTo>
                  <a:pt x="61063" y="2616525"/>
                  <a:pt x="0" y="2547567"/>
                  <a:pt x="0" y="2462995"/>
                </a:cubicBezTo>
                <a:lnTo>
                  <a:pt x="0" y="153531"/>
                </a:lnTo>
                <a:cubicBezTo>
                  <a:pt x="0" y="68959"/>
                  <a:pt x="61063" y="0"/>
                  <a:pt x="135951" y="0"/>
                </a:cubicBez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8" name="TextBox 52"/>
          <p:cNvSpPr txBox="1">
            <a:spLocks noChangeArrowheads="1"/>
          </p:cNvSpPr>
          <p:nvPr/>
        </p:nvSpPr>
        <p:spPr bwMode="auto">
          <a:xfrm>
            <a:off x="4800204" y="1196752"/>
            <a:ext cx="31680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400" b="1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论文简介</a:t>
            </a:r>
            <a:endParaRPr lang="zh-CN" altLang="en-US" sz="4400" b="1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53"/>
          <p:cNvCxnSpPr>
            <a:cxnSpLocks noChangeShapeType="1"/>
            <a:stCxn id="15" idx="4"/>
            <a:endCxn id="34" idx="0"/>
          </p:cNvCxnSpPr>
          <p:nvPr/>
        </p:nvCxnSpPr>
        <p:spPr bwMode="auto">
          <a:xfrm>
            <a:off x="5089849" y="2719452"/>
            <a:ext cx="0" cy="1868931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Oval 39"/>
          <p:cNvSpPr>
            <a:spLocks noChangeAspect="1" noChangeArrowheads="1"/>
          </p:cNvSpPr>
          <p:nvPr/>
        </p:nvSpPr>
        <p:spPr bwMode="auto">
          <a:xfrm>
            <a:off x="5017617" y="3049937"/>
            <a:ext cx="144463" cy="1444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1" name="Oval 40"/>
          <p:cNvSpPr>
            <a:spLocks noChangeAspect="1" noChangeArrowheads="1"/>
          </p:cNvSpPr>
          <p:nvPr/>
        </p:nvSpPr>
        <p:spPr bwMode="auto">
          <a:xfrm>
            <a:off x="5017617" y="3580271"/>
            <a:ext cx="144463" cy="144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2" name="TextBox 58"/>
          <p:cNvSpPr txBox="1">
            <a:spLocks noChangeArrowheads="1"/>
          </p:cNvSpPr>
          <p:nvPr/>
        </p:nvSpPr>
        <p:spPr bwMode="auto">
          <a:xfrm>
            <a:off x="5453158" y="2891336"/>
            <a:ext cx="36671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问题一 光传送链路建模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59"/>
          <p:cNvSpPr txBox="1">
            <a:spLocks noChangeArrowheads="1"/>
          </p:cNvSpPr>
          <p:nvPr/>
        </p:nvSpPr>
        <p:spPr bwMode="auto">
          <a:xfrm>
            <a:off x="5445100" y="3395392"/>
            <a:ext cx="33872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 光传送网规划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40"/>
          <p:cNvSpPr>
            <a:spLocks noChangeAspect="1" noChangeArrowheads="1"/>
          </p:cNvSpPr>
          <p:nvPr/>
        </p:nvSpPr>
        <p:spPr bwMode="auto">
          <a:xfrm>
            <a:off x="5017617" y="4588383"/>
            <a:ext cx="144463" cy="144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5" name="TextBox 59"/>
          <p:cNvSpPr txBox="1">
            <a:spLocks noChangeArrowheads="1"/>
          </p:cNvSpPr>
          <p:nvPr/>
        </p:nvSpPr>
        <p:spPr bwMode="auto">
          <a:xfrm>
            <a:off x="5453158" y="4403504"/>
            <a:ext cx="32351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研究总结与评价推广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40"/>
          <p:cNvSpPr>
            <a:spLocks noChangeAspect="1" noChangeArrowheads="1"/>
          </p:cNvSpPr>
          <p:nvPr/>
        </p:nvSpPr>
        <p:spPr bwMode="auto">
          <a:xfrm>
            <a:off x="5017617" y="4084327"/>
            <a:ext cx="144463" cy="144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7" name="TextBox 59"/>
          <p:cNvSpPr txBox="1">
            <a:spLocks noChangeArrowheads="1"/>
          </p:cNvSpPr>
          <p:nvPr/>
        </p:nvSpPr>
        <p:spPr bwMode="auto">
          <a:xfrm>
            <a:off x="5445100" y="3899448"/>
            <a:ext cx="306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问题三 星座图改善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40"/>
          <p:cNvSpPr>
            <a:spLocks noChangeAspect="1" noChangeArrowheads="1"/>
          </p:cNvSpPr>
          <p:nvPr/>
        </p:nvSpPr>
        <p:spPr bwMode="auto">
          <a:xfrm>
            <a:off x="5017617" y="2574990"/>
            <a:ext cx="144463" cy="144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6" name="TextBox 59"/>
          <p:cNvSpPr txBox="1">
            <a:spLocks noChangeArrowheads="1"/>
          </p:cNvSpPr>
          <p:nvPr/>
        </p:nvSpPr>
        <p:spPr bwMode="auto">
          <a:xfrm>
            <a:off x="5453158" y="2390111"/>
            <a:ext cx="31631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研究背景与问题综述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15" y="2492896"/>
            <a:ext cx="2267073" cy="22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28391"/>
      </p:ext>
    </p:extLst>
  </p:cSld>
  <p:clrMapOvr>
    <a:masterClrMapping/>
  </p:clrMapOvr>
  <p:transition spd="slow" advTm="5318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38555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研究背景与问题综述</a:t>
            </a:r>
            <a:endParaRPr lang="zh-CN" altLang="en-US" sz="2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11424" y="748805"/>
            <a:ext cx="2282825" cy="525487"/>
            <a:chOff x="911424" y="887289"/>
            <a:chExt cx="2282825" cy="525487"/>
          </a:xfrm>
        </p:grpSpPr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1076524" y="903188"/>
              <a:ext cx="2117725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911424" y="903188"/>
              <a:ext cx="2282825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Box 15"/>
            <p:cNvSpPr txBox="1">
              <a:spLocks noChangeArrowheads="1"/>
            </p:cNvSpPr>
            <p:nvPr/>
          </p:nvSpPr>
          <p:spPr bwMode="auto">
            <a:xfrm>
              <a:off x="1164675" y="887289"/>
              <a:ext cx="17763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" t="-1" r="1278" b="-1"/>
          <a:stretch/>
        </p:blipFill>
        <p:spPr>
          <a:xfrm>
            <a:off x="6384031" y="3913455"/>
            <a:ext cx="3727863" cy="2546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4"/>
          <a:stretch/>
        </p:blipFill>
        <p:spPr>
          <a:xfrm>
            <a:off x="1969436" y="3961408"/>
            <a:ext cx="4334002" cy="2498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3" y="1274292"/>
            <a:ext cx="3667892" cy="26534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4"/>
          <a:stretch/>
        </p:blipFill>
        <p:spPr>
          <a:xfrm>
            <a:off x="1969436" y="1272496"/>
            <a:ext cx="4334002" cy="2655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6015645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Line 9"/>
          <p:cNvSpPr>
            <a:spLocks noChangeShapeType="1"/>
          </p:cNvSpPr>
          <p:nvPr/>
        </p:nvSpPr>
        <p:spPr bwMode="auto">
          <a:xfrm>
            <a:off x="6838383" y="1590894"/>
            <a:ext cx="4154161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7059289" y="1130520"/>
            <a:ext cx="24259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光传送链路建模</a:t>
            </a:r>
            <a:endParaRPr lang="en-US" altLang="zh-CN" sz="2400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7051351" y="1591043"/>
            <a:ext cx="275198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纠前误码率与信噪比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光链路性能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Freeform 8"/>
          <p:cNvSpPr>
            <a:spLocks/>
          </p:cNvSpPr>
          <p:nvPr/>
        </p:nvSpPr>
        <p:spPr bwMode="auto">
          <a:xfrm>
            <a:off x="6371658" y="1433736"/>
            <a:ext cx="269875" cy="312737"/>
          </a:xfrm>
          <a:custGeom>
            <a:avLst/>
            <a:gdLst>
              <a:gd name="T0" fmla="*/ 2147483647 w 274"/>
              <a:gd name="T1" fmla="*/ 2147483647 h 317"/>
              <a:gd name="T2" fmla="*/ 2147483647 w 274"/>
              <a:gd name="T3" fmla="*/ 2147483647 h 317"/>
              <a:gd name="T4" fmla="*/ 0 w 274"/>
              <a:gd name="T5" fmla="*/ 2147483647 h 317"/>
              <a:gd name="T6" fmla="*/ 0 w 274"/>
              <a:gd name="T7" fmla="*/ 2147483647 h 317"/>
              <a:gd name="T8" fmla="*/ 0 w 274"/>
              <a:gd name="T9" fmla="*/ 0 h 317"/>
              <a:gd name="T10" fmla="*/ 2147483647 w 274"/>
              <a:gd name="T11" fmla="*/ 2147483647 h 317"/>
              <a:gd name="T12" fmla="*/ 2147483647 w 274"/>
              <a:gd name="T13" fmla="*/ 2147483647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4344" name="Line 9"/>
          <p:cNvSpPr>
            <a:spLocks noChangeShapeType="1"/>
          </p:cNvSpPr>
          <p:nvPr/>
        </p:nvSpPr>
        <p:spPr bwMode="auto">
          <a:xfrm>
            <a:off x="6803458" y="5192932"/>
            <a:ext cx="4189085" cy="1588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5" name="TextBox 8"/>
          <p:cNvSpPr txBox="1">
            <a:spLocks noChangeArrowheads="1"/>
          </p:cNvSpPr>
          <p:nvPr/>
        </p:nvSpPr>
        <p:spPr bwMode="auto">
          <a:xfrm>
            <a:off x="7059289" y="4734146"/>
            <a:ext cx="24259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星座图改善</a:t>
            </a:r>
            <a:endParaRPr lang="en-US" altLang="zh-CN" sz="2400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6" name="TextBox 9"/>
          <p:cNvSpPr txBox="1">
            <a:spLocks noChangeArrowheads="1"/>
          </p:cNvSpPr>
          <p:nvPr/>
        </p:nvSpPr>
        <p:spPr bwMode="auto">
          <a:xfrm>
            <a:off x="7051351" y="5191443"/>
            <a:ext cx="278906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位置与数量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</a:p>
        </p:txBody>
      </p:sp>
      <p:sp>
        <p:nvSpPr>
          <p:cNvPr id="14347" name="Freeform 8"/>
          <p:cNvSpPr>
            <a:spLocks/>
          </p:cNvSpPr>
          <p:nvPr/>
        </p:nvSpPr>
        <p:spPr bwMode="auto">
          <a:xfrm>
            <a:off x="6371658" y="5037360"/>
            <a:ext cx="269875" cy="312737"/>
          </a:xfrm>
          <a:custGeom>
            <a:avLst/>
            <a:gdLst>
              <a:gd name="T0" fmla="*/ 2147483647 w 274"/>
              <a:gd name="T1" fmla="*/ 2147483647 h 317"/>
              <a:gd name="T2" fmla="*/ 2147483647 w 274"/>
              <a:gd name="T3" fmla="*/ 2147483647 h 317"/>
              <a:gd name="T4" fmla="*/ 0 w 274"/>
              <a:gd name="T5" fmla="*/ 2147483647 h 317"/>
              <a:gd name="T6" fmla="*/ 0 w 274"/>
              <a:gd name="T7" fmla="*/ 2147483647 h 317"/>
              <a:gd name="T8" fmla="*/ 0 w 274"/>
              <a:gd name="T9" fmla="*/ 0 h 317"/>
              <a:gd name="T10" fmla="*/ 2147483647 w 274"/>
              <a:gd name="T11" fmla="*/ 2147483647 h 317"/>
              <a:gd name="T12" fmla="*/ 2147483647 w 274"/>
              <a:gd name="T13" fmla="*/ 2147483647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4348" name="Line 9"/>
          <p:cNvSpPr>
            <a:spLocks noChangeShapeType="1"/>
          </p:cNvSpPr>
          <p:nvPr/>
        </p:nvSpPr>
        <p:spPr bwMode="auto">
          <a:xfrm flipV="1">
            <a:off x="6819454" y="3181492"/>
            <a:ext cx="4173089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TextBox 12"/>
          <p:cNvSpPr txBox="1">
            <a:spLocks noChangeArrowheads="1"/>
          </p:cNvSpPr>
          <p:nvPr/>
        </p:nvSpPr>
        <p:spPr bwMode="auto">
          <a:xfrm>
            <a:off x="7024484" y="2722705"/>
            <a:ext cx="24607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光传送网规划</a:t>
            </a:r>
            <a:endParaRPr lang="en-US" altLang="zh-CN" sz="2400" dirty="0">
              <a:solidFill>
                <a:srgbClr val="2B6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0" name="TextBox 13"/>
          <p:cNvSpPr txBox="1">
            <a:spLocks noChangeArrowheads="1"/>
          </p:cNvSpPr>
          <p:nvPr/>
        </p:nvSpPr>
        <p:spPr bwMode="auto">
          <a:xfrm>
            <a:off x="7016549" y="3181458"/>
            <a:ext cx="282386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初级规划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改进规划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重设目标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1" name="Freeform 8"/>
          <p:cNvSpPr>
            <a:spLocks/>
          </p:cNvSpPr>
          <p:nvPr/>
        </p:nvSpPr>
        <p:spPr bwMode="auto">
          <a:xfrm>
            <a:off x="6367809" y="3023533"/>
            <a:ext cx="271462" cy="312738"/>
          </a:xfrm>
          <a:custGeom>
            <a:avLst/>
            <a:gdLst>
              <a:gd name="T0" fmla="*/ 2147483647 w 274"/>
              <a:gd name="T1" fmla="*/ 2147483647 h 317"/>
              <a:gd name="T2" fmla="*/ 2147483647 w 274"/>
              <a:gd name="T3" fmla="*/ 2147483647 h 317"/>
              <a:gd name="T4" fmla="*/ 0 w 274"/>
              <a:gd name="T5" fmla="*/ 2147483647 h 317"/>
              <a:gd name="T6" fmla="*/ 0 w 274"/>
              <a:gd name="T7" fmla="*/ 2147483647 h 317"/>
              <a:gd name="T8" fmla="*/ 0 w 274"/>
              <a:gd name="T9" fmla="*/ 0 h 317"/>
              <a:gd name="T10" fmla="*/ 2147483647 w 274"/>
              <a:gd name="T11" fmla="*/ 2147483647 h 317"/>
              <a:gd name="T12" fmla="*/ 2147483647 w 274"/>
              <a:gd name="T13" fmla="*/ 2147483647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4352" name="Oval 6"/>
          <p:cNvSpPr>
            <a:spLocks noChangeArrowheads="1"/>
          </p:cNvSpPr>
          <p:nvPr/>
        </p:nvSpPr>
        <p:spPr bwMode="auto">
          <a:xfrm>
            <a:off x="5147695" y="1052736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3" name="Oval 7"/>
          <p:cNvSpPr>
            <a:spLocks noChangeArrowheads="1"/>
          </p:cNvSpPr>
          <p:nvPr/>
        </p:nvSpPr>
        <p:spPr bwMode="auto">
          <a:xfrm>
            <a:off x="5238183" y="1143219"/>
            <a:ext cx="896937" cy="895350"/>
          </a:xfrm>
          <a:prstGeom prst="ellipse">
            <a:avLst/>
          </a:prstGeom>
          <a:solidFill>
            <a:srgbClr val="2B6B17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4" name="TextBox 18"/>
          <p:cNvSpPr txBox="1">
            <a:spLocks noChangeArrowheads="1"/>
          </p:cNvSpPr>
          <p:nvPr/>
        </p:nvSpPr>
        <p:spPr bwMode="auto">
          <a:xfrm>
            <a:off x="5233420" y="1267048"/>
            <a:ext cx="901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355" name="Oval 6"/>
          <p:cNvSpPr>
            <a:spLocks noChangeArrowheads="1"/>
          </p:cNvSpPr>
          <p:nvPr/>
        </p:nvSpPr>
        <p:spPr bwMode="auto">
          <a:xfrm>
            <a:off x="5147695" y="4662025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6" name="Oval 7"/>
          <p:cNvSpPr>
            <a:spLocks noChangeArrowheads="1"/>
          </p:cNvSpPr>
          <p:nvPr/>
        </p:nvSpPr>
        <p:spPr bwMode="auto">
          <a:xfrm>
            <a:off x="5238183" y="4745258"/>
            <a:ext cx="896937" cy="895350"/>
          </a:xfrm>
          <a:prstGeom prst="ellipse">
            <a:avLst/>
          </a:prstGeom>
          <a:solidFill>
            <a:srgbClr val="2B6B17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7" name="Oval 6"/>
          <p:cNvSpPr>
            <a:spLocks noChangeArrowheads="1"/>
          </p:cNvSpPr>
          <p:nvPr/>
        </p:nvSpPr>
        <p:spPr bwMode="auto">
          <a:xfrm>
            <a:off x="5143057" y="2643330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8" name="Oval 7"/>
          <p:cNvSpPr>
            <a:spLocks noChangeArrowheads="1"/>
          </p:cNvSpPr>
          <p:nvPr/>
        </p:nvSpPr>
        <p:spPr bwMode="auto">
          <a:xfrm>
            <a:off x="5233540" y="2733815"/>
            <a:ext cx="895350" cy="895350"/>
          </a:xfrm>
          <a:prstGeom prst="ellipse">
            <a:avLst/>
          </a:prstGeom>
          <a:solidFill>
            <a:srgbClr val="2B6B17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9" name="TextBox 25"/>
          <p:cNvSpPr txBox="1">
            <a:spLocks noChangeArrowheads="1"/>
          </p:cNvSpPr>
          <p:nvPr/>
        </p:nvSpPr>
        <p:spPr bwMode="auto">
          <a:xfrm>
            <a:off x="5225603" y="2858326"/>
            <a:ext cx="901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4360" name="TextBox 26"/>
          <p:cNvSpPr txBox="1">
            <a:spLocks noChangeArrowheads="1"/>
          </p:cNvSpPr>
          <p:nvPr/>
        </p:nvSpPr>
        <p:spPr bwMode="auto">
          <a:xfrm>
            <a:off x="5225479" y="4877023"/>
            <a:ext cx="901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pic>
        <p:nvPicPr>
          <p:cNvPr id="29" name="Picture 2" descr="F:\快盘\商务图片\png\2531170_084420255000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52240"/>
            <a:ext cx="31496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38555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研究背景与问题综述</a:t>
            </a:r>
            <a:endParaRPr lang="zh-CN" altLang="en-US" sz="2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sp>
        <p:nvSpPr>
          <p:cNvPr id="28" name="Freeform 9"/>
          <p:cNvSpPr>
            <a:spLocks/>
          </p:cNvSpPr>
          <p:nvPr/>
        </p:nvSpPr>
        <p:spPr bwMode="auto">
          <a:xfrm>
            <a:off x="1076524" y="980728"/>
            <a:ext cx="2117725" cy="509588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0"/>
          <p:cNvSpPr>
            <a:spLocks/>
          </p:cNvSpPr>
          <p:nvPr/>
        </p:nvSpPr>
        <p:spPr bwMode="auto">
          <a:xfrm>
            <a:off x="911424" y="980728"/>
            <a:ext cx="2282825" cy="420688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1344950" y="94647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问题综述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373146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9"/>
          <p:cNvSpPr>
            <a:spLocks/>
          </p:cNvSpPr>
          <p:nvPr/>
        </p:nvSpPr>
        <p:spPr bwMode="auto">
          <a:xfrm>
            <a:off x="1076524" y="1203081"/>
            <a:ext cx="2471607" cy="509588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10"/>
          <p:cNvSpPr>
            <a:spLocks/>
          </p:cNvSpPr>
          <p:nvPr/>
        </p:nvSpPr>
        <p:spPr bwMode="auto">
          <a:xfrm>
            <a:off x="911424" y="1203081"/>
            <a:ext cx="2664296" cy="420688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" name="TextBox 15"/>
          <p:cNvSpPr txBox="1">
            <a:spLocks noChangeArrowheads="1"/>
          </p:cNvSpPr>
          <p:nvPr/>
        </p:nvSpPr>
        <p:spPr bwMode="auto">
          <a:xfrm>
            <a:off x="1145370" y="1179427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误码率仿真结果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530118" y="1182357"/>
            <a:ext cx="3119756" cy="523984"/>
            <a:chOff x="6530118" y="1182357"/>
            <a:chExt cx="3119756" cy="523984"/>
          </a:xfrm>
        </p:grpSpPr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695219" y="1196753"/>
              <a:ext cx="2894126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6530118" y="1196752"/>
              <a:ext cx="3119755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TextBox 15"/>
            <p:cNvSpPr txBox="1">
              <a:spLocks noChangeArrowheads="1"/>
            </p:cNvSpPr>
            <p:nvPr/>
          </p:nvSpPr>
          <p:spPr bwMode="auto">
            <a:xfrm>
              <a:off x="6695219" y="1182357"/>
              <a:ext cx="295465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光链路传输仿真结果</a:t>
              </a:r>
            </a:p>
          </p:txBody>
        </p:sp>
      </p:grpSp>
      <p:sp>
        <p:nvSpPr>
          <p:cNvPr id="11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438774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  光传送链路建模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33" y="1942841"/>
            <a:ext cx="5002075" cy="38844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949170"/>
            <a:ext cx="4993926" cy="3878160"/>
          </a:xfrm>
          <a:prstGeom prst="rect">
            <a:avLst/>
          </a:prstGeom>
        </p:spPr>
      </p:pic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1095689" y="5827330"/>
            <a:ext cx="417424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星座阶数越大，信噪比容限点越高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6295909" y="5827330"/>
            <a:ext cx="57053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最大跨段数量存在峰值，最优入纤功率约为</a:t>
            </a:r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1mW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11824" y="3435086"/>
            <a:ext cx="3365646" cy="900000"/>
            <a:chOff x="4511824" y="3435086"/>
            <a:chExt cx="3365646" cy="900000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4511824" y="3435086"/>
              <a:ext cx="3096343" cy="900000"/>
            </a:xfrm>
            <a:custGeom>
              <a:avLst/>
              <a:gdLst>
                <a:gd name="T0" fmla="*/ 2147483647 w 6425"/>
                <a:gd name="T1" fmla="*/ 0 h 911"/>
                <a:gd name="T2" fmla="*/ 2147483647 w 6425"/>
                <a:gd name="T3" fmla="*/ 0 h 911"/>
                <a:gd name="T4" fmla="*/ 2147483647 w 6425"/>
                <a:gd name="T5" fmla="*/ 2147483647 h 911"/>
                <a:gd name="T6" fmla="*/ 2147483647 w 6425"/>
                <a:gd name="T7" fmla="*/ 2147483647 h 911"/>
                <a:gd name="T8" fmla="*/ 2147483647 w 6425"/>
                <a:gd name="T9" fmla="*/ 2147483647 h 911"/>
                <a:gd name="T10" fmla="*/ 2147483647 w 6425"/>
                <a:gd name="T11" fmla="*/ 2147483647 h 911"/>
                <a:gd name="T12" fmla="*/ 0 w 6425"/>
                <a:gd name="T13" fmla="*/ 2147483647 h 911"/>
                <a:gd name="T14" fmla="*/ 0 w 6425"/>
                <a:gd name="T15" fmla="*/ 2147483647 h 911"/>
                <a:gd name="T16" fmla="*/ 2147483647 w 6425"/>
                <a:gd name="T17" fmla="*/ 0 h 9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25" h="911">
                  <a:moveTo>
                    <a:pt x="93" y="0"/>
                  </a:moveTo>
                  <a:lnTo>
                    <a:pt x="6331" y="0"/>
                  </a:lnTo>
                  <a:cubicBezTo>
                    <a:pt x="6383" y="0"/>
                    <a:pt x="6425" y="42"/>
                    <a:pt x="6425" y="93"/>
                  </a:cubicBezTo>
                  <a:lnTo>
                    <a:pt x="6425" y="818"/>
                  </a:lnTo>
                  <a:cubicBezTo>
                    <a:pt x="6425" y="869"/>
                    <a:pt x="6383" y="911"/>
                    <a:pt x="6331" y="911"/>
                  </a:cubicBezTo>
                  <a:lnTo>
                    <a:pt x="93" y="911"/>
                  </a:lnTo>
                  <a:cubicBezTo>
                    <a:pt x="42" y="911"/>
                    <a:pt x="0" y="869"/>
                    <a:pt x="0" y="818"/>
                  </a:cubicBezTo>
                  <a:lnTo>
                    <a:pt x="0" y="93"/>
                  </a:lnTo>
                  <a:cubicBezTo>
                    <a:pt x="0" y="42"/>
                    <a:pt x="42" y="0"/>
                    <a:pt x="93" y="0"/>
                  </a:cubicBez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59"/>
            <p:cNvSpPr txBox="1">
              <a:spLocks noChangeArrowheads="1"/>
            </p:cNvSpPr>
            <p:nvPr/>
          </p:nvSpPr>
          <p:spPr bwMode="auto">
            <a:xfrm>
              <a:off x="4714348" y="3461668"/>
              <a:ext cx="316312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信噪比</a:t>
              </a:r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容限点越低，最远传输距离越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462460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40543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  光传送网规划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sp>
        <p:nvSpPr>
          <p:cNvPr id="66" name="TextBox 4"/>
          <p:cNvSpPr txBox="1">
            <a:spLocks noChangeArrowheads="1"/>
          </p:cNvSpPr>
          <p:nvPr/>
        </p:nvSpPr>
        <p:spPr bwMode="auto">
          <a:xfrm>
            <a:off x="1190914" y="1383159"/>
            <a:ext cx="24259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</a:p>
        </p:txBody>
      </p:sp>
      <p:sp>
        <p:nvSpPr>
          <p:cNvPr id="68" name="Freeform 9"/>
          <p:cNvSpPr>
            <a:spLocks/>
          </p:cNvSpPr>
          <p:nvPr/>
        </p:nvSpPr>
        <p:spPr bwMode="auto">
          <a:xfrm>
            <a:off x="889479" y="831180"/>
            <a:ext cx="2117725" cy="509588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Freeform 10"/>
          <p:cNvSpPr>
            <a:spLocks/>
          </p:cNvSpPr>
          <p:nvPr/>
        </p:nvSpPr>
        <p:spPr bwMode="auto">
          <a:xfrm>
            <a:off x="724379" y="831180"/>
            <a:ext cx="2282825" cy="420688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70" name="TextBox 15"/>
          <p:cNvSpPr txBox="1">
            <a:spLocks noChangeArrowheads="1"/>
          </p:cNvSpPr>
          <p:nvPr/>
        </p:nvSpPr>
        <p:spPr bwMode="auto">
          <a:xfrm>
            <a:off x="906536" y="807499"/>
            <a:ext cx="20313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初级网络规划</a:t>
            </a:r>
          </a:p>
        </p:txBody>
      </p:sp>
      <p:sp>
        <p:nvSpPr>
          <p:cNvPr id="74" name="Line 9"/>
          <p:cNvSpPr>
            <a:spLocks noChangeShapeType="1"/>
          </p:cNvSpPr>
          <p:nvPr/>
        </p:nvSpPr>
        <p:spPr bwMode="auto">
          <a:xfrm>
            <a:off x="729887" y="1842684"/>
            <a:ext cx="5078081" cy="10830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TextBox 4"/>
          <p:cNvSpPr txBox="1">
            <a:spLocks noChangeArrowheads="1"/>
          </p:cNvSpPr>
          <p:nvPr/>
        </p:nvSpPr>
        <p:spPr bwMode="auto">
          <a:xfrm>
            <a:off x="6312024" y="1412776"/>
            <a:ext cx="37000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方案一：减小</a:t>
            </a:r>
            <a:r>
              <a:rPr lang="zh-CN" altLang="en-US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初始连接</a:t>
            </a:r>
          </a:p>
        </p:txBody>
      </p:sp>
      <p:sp>
        <p:nvSpPr>
          <p:cNvPr id="80" name="TextBox 12"/>
          <p:cNvSpPr txBox="1">
            <a:spLocks noChangeArrowheads="1"/>
          </p:cNvSpPr>
          <p:nvPr/>
        </p:nvSpPr>
        <p:spPr bwMode="auto">
          <a:xfrm>
            <a:off x="6312024" y="3645024"/>
            <a:ext cx="5710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方案二：基于</a:t>
            </a:r>
            <a:r>
              <a:rPr lang="zh-CN" altLang="en-US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最小生成树方法的规划模型</a:t>
            </a:r>
          </a:p>
        </p:txBody>
      </p:sp>
      <p:sp>
        <p:nvSpPr>
          <p:cNvPr id="81" name="Line 9"/>
          <p:cNvSpPr>
            <a:spLocks noChangeShapeType="1"/>
          </p:cNvSpPr>
          <p:nvPr/>
        </p:nvSpPr>
        <p:spPr bwMode="auto">
          <a:xfrm>
            <a:off x="6317701" y="1886515"/>
            <a:ext cx="5610947" cy="1162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Line 9"/>
          <p:cNvSpPr>
            <a:spLocks noChangeShapeType="1"/>
          </p:cNvSpPr>
          <p:nvPr/>
        </p:nvSpPr>
        <p:spPr bwMode="auto">
          <a:xfrm>
            <a:off x="6312024" y="4106687"/>
            <a:ext cx="5716252" cy="1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TextBox 5"/>
          <p:cNvSpPr txBox="1">
            <a:spLocks noChangeArrowheads="1"/>
          </p:cNvSpPr>
          <p:nvPr/>
        </p:nvSpPr>
        <p:spPr bwMode="auto">
          <a:xfrm>
            <a:off x="6342172" y="1988840"/>
            <a:ext cx="3597872" cy="1422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）减少初始连接数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）连接具有最大权值的连接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）计算网络总价值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5"/>
          <p:cNvSpPr txBox="1">
            <a:spLocks noChangeArrowheads="1"/>
          </p:cNvSpPr>
          <p:nvPr/>
        </p:nvSpPr>
        <p:spPr bwMode="auto">
          <a:xfrm>
            <a:off x="6348514" y="4179061"/>
            <a:ext cx="4455626" cy="23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）用最小生成树方法生成最小连通图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）更新权值，避免重复连接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）重新规划剩余连接数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）综合得到最终连接图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）计算网络总价值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463353"/>
              </p:ext>
            </p:extLst>
          </p:nvPr>
        </p:nvGraphicFramePr>
        <p:xfrm>
          <a:off x="919740" y="2125588"/>
          <a:ext cx="295275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0" name="Equation" r:id="rId5" imgW="1968480" imgH="1396800" progId="Equation.DSMT4">
                  <p:embed/>
                </p:oleObj>
              </mc:Choice>
              <mc:Fallback>
                <p:oleObj name="Equation" r:id="rId5" imgW="1968480" imgH="13968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740" y="2125588"/>
                        <a:ext cx="2952750" cy="209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943222"/>
              </p:ext>
            </p:extLst>
          </p:nvPr>
        </p:nvGraphicFramePr>
        <p:xfrm>
          <a:off x="3403108" y="2327785"/>
          <a:ext cx="2026584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1" name="Equation" r:id="rId7" imgW="1447560" imgH="914400" progId="Equation.DSMT4">
                  <p:embed/>
                </p:oleObj>
              </mc:Choice>
              <mc:Fallback>
                <p:oleObj name="Equation" r:id="rId7" imgW="1447560" imgH="9144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108" y="2327785"/>
                        <a:ext cx="2026584" cy="1280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 bwMode="auto">
          <a:xfrm>
            <a:off x="1291461" y="2814580"/>
            <a:ext cx="1411181" cy="717516"/>
          </a:xfrm>
          <a:prstGeom prst="rect">
            <a:avLst/>
          </a:prstGeom>
          <a:noFill/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21" name="直接箭头连接符 20"/>
          <p:cNvCxnSpPr>
            <a:stCxn id="20" idx="3"/>
          </p:cNvCxnSpPr>
          <p:nvPr/>
        </p:nvCxnSpPr>
        <p:spPr bwMode="auto">
          <a:xfrm>
            <a:off x="2702642" y="3173338"/>
            <a:ext cx="63064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7754" y="4541303"/>
            <a:ext cx="3580215" cy="1621798"/>
          </a:xfrm>
          <a:prstGeom prst="rect">
            <a:avLst/>
          </a:prstGeom>
        </p:spPr>
      </p:pic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2671776" y="2665507"/>
            <a:ext cx="66150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松弛</a:t>
            </a:r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325238" y="2250696"/>
            <a:ext cx="2040539" cy="1394328"/>
          </a:xfrm>
          <a:prstGeom prst="rect">
            <a:avLst/>
          </a:prstGeom>
          <a:noFill/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923176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9"/>
          <p:cNvSpPr>
            <a:spLocks/>
          </p:cNvSpPr>
          <p:nvPr/>
        </p:nvSpPr>
        <p:spPr bwMode="auto">
          <a:xfrm>
            <a:off x="932508" y="975196"/>
            <a:ext cx="2117725" cy="509588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Freeform 10"/>
          <p:cNvSpPr>
            <a:spLocks/>
          </p:cNvSpPr>
          <p:nvPr/>
        </p:nvSpPr>
        <p:spPr bwMode="auto">
          <a:xfrm>
            <a:off x="767408" y="975196"/>
            <a:ext cx="2282825" cy="420688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15"/>
              <p:cNvSpPr txBox="1">
                <a:spLocks noChangeArrowheads="1"/>
              </p:cNvSpPr>
              <p:nvPr/>
            </p:nvSpPr>
            <p:spPr bwMode="auto">
              <a:xfrm>
                <a:off x="955501" y="952907"/>
                <a:ext cx="2040047" cy="46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最小连通图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5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5501" y="952907"/>
                <a:ext cx="2040047" cy="46352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6528051" y="951784"/>
            <a:ext cx="2870389" cy="533000"/>
            <a:chOff x="6528051" y="951784"/>
            <a:chExt cx="2870389" cy="533000"/>
          </a:xfrm>
        </p:grpSpPr>
        <p:sp>
          <p:nvSpPr>
            <p:cNvPr id="87" name="Freeform 9"/>
            <p:cNvSpPr>
              <a:spLocks/>
            </p:cNvSpPr>
            <p:nvPr/>
          </p:nvSpPr>
          <p:spPr bwMode="auto">
            <a:xfrm>
              <a:off x="6693151" y="975196"/>
              <a:ext cx="2605204" cy="509588"/>
            </a:xfrm>
            <a:custGeom>
              <a:avLst/>
              <a:gdLst>
                <a:gd name="T0" fmla="*/ 0 w 2601"/>
                <a:gd name="T1" fmla="*/ 2147483647 h 627"/>
                <a:gd name="T2" fmla="*/ 2147483647 w 2601"/>
                <a:gd name="T3" fmla="*/ 0 h 627"/>
                <a:gd name="T4" fmla="*/ 2147483647 w 2601"/>
                <a:gd name="T5" fmla="*/ 2147483647 h 627"/>
                <a:gd name="T6" fmla="*/ 2147483647 w 2601"/>
                <a:gd name="T7" fmla="*/ 2147483647 h 627"/>
                <a:gd name="T8" fmla="*/ 0 w 2601"/>
                <a:gd name="T9" fmla="*/ 2147483647 h 6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1" h="627">
                  <a:moveTo>
                    <a:pt x="0" y="118"/>
                  </a:moveTo>
                  <a:lnTo>
                    <a:pt x="2601" y="0"/>
                  </a:lnTo>
                  <a:lnTo>
                    <a:pt x="2601" y="517"/>
                  </a:lnTo>
                  <a:lnTo>
                    <a:pt x="189" y="62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10"/>
            <p:cNvSpPr>
              <a:spLocks/>
            </p:cNvSpPr>
            <p:nvPr/>
          </p:nvSpPr>
          <p:spPr bwMode="auto">
            <a:xfrm>
              <a:off x="6528051" y="975196"/>
              <a:ext cx="2808309" cy="420688"/>
            </a:xfrm>
            <a:custGeom>
              <a:avLst/>
              <a:gdLst>
                <a:gd name="T0" fmla="*/ 0 w 2805"/>
                <a:gd name="T1" fmla="*/ 0 h 517"/>
                <a:gd name="T2" fmla="*/ 2147483647 w 2805"/>
                <a:gd name="T3" fmla="*/ 0 h 517"/>
                <a:gd name="T4" fmla="*/ 2147483647 w 2805"/>
                <a:gd name="T5" fmla="*/ 2147483647 h 517"/>
                <a:gd name="T6" fmla="*/ 2147483647 w 2805"/>
                <a:gd name="T7" fmla="*/ 2147483647 h 517"/>
                <a:gd name="T8" fmla="*/ 0 w 2805"/>
                <a:gd name="T9" fmla="*/ 0 h 5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5" h="517">
                  <a:moveTo>
                    <a:pt x="0" y="0"/>
                  </a:moveTo>
                  <a:lnTo>
                    <a:pt x="2805" y="0"/>
                  </a:lnTo>
                  <a:lnTo>
                    <a:pt x="2805" y="517"/>
                  </a:lnTo>
                  <a:lnTo>
                    <a:pt x="204" y="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6B17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TextBox 15"/>
            <p:cNvSpPr txBox="1">
              <a:spLocks noChangeArrowheads="1"/>
            </p:cNvSpPr>
            <p:nvPr/>
          </p:nvSpPr>
          <p:spPr bwMode="auto">
            <a:xfrm>
              <a:off x="6593065" y="951784"/>
              <a:ext cx="28053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连接规划结果图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40543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  光传送网规划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700808"/>
            <a:ext cx="5492896" cy="46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700808"/>
            <a:ext cx="549289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52465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9"/>
          <p:cNvSpPr>
            <a:spLocks/>
          </p:cNvSpPr>
          <p:nvPr/>
        </p:nvSpPr>
        <p:spPr bwMode="auto">
          <a:xfrm>
            <a:off x="900941" y="966871"/>
            <a:ext cx="2117725" cy="509588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" name="Freeform 10"/>
          <p:cNvSpPr>
            <a:spLocks/>
          </p:cNvSpPr>
          <p:nvPr/>
        </p:nvSpPr>
        <p:spPr bwMode="auto">
          <a:xfrm>
            <a:off x="735841" y="966870"/>
            <a:ext cx="2282825" cy="420688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2B6B17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78" name="TextBox 15"/>
          <p:cNvSpPr txBox="1">
            <a:spLocks noChangeArrowheads="1"/>
          </p:cNvSpPr>
          <p:nvPr/>
        </p:nvSpPr>
        <p:spPr bwMode="auto">
          <a:xfrm>
            <a:off x="944140" y="935128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改进网络规划</a:t>
            </a: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714410" y="1620475"/>
            <a:ext cx="35043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深度优先搜索（</a:t>
            </a:r>
            <a:r>
              <a:rPr lang="en-US" altLang="zh-CN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400" dirty="0" smtClean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2400" dirty="0">
                <a:solidFill>
                  <a:srgbClr val="2B6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链路容量分配方案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V="1">
            <a:off x="802099" y="2501990"/>
            <a:ext cx="4674992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91515"/>
              </p:ext>
            </p:extLst>
          </p:nvPr>
        </p:nvGraphicFramePr>
        <p:xfrm>
          <a:off x="849893" y="2595488"/>
          <a:ext cx="3027362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8" name="Equation" r:id="rId4" imgW="1892160" imgH="1015920" progId="Equation.DSMT4">
                  <p:embed/>
                </p:oleObj>
              </mc:Choice>
              <mc:Fallback>
                <p:oleObj name="Equation" r:id="rId4" imgW="1892160" imgH="101592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893" y="2595488"/>
                        <a:ext cx="3027362" cy="162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 1"/>
          <p:cNvSpPr/>
          <p:nvPr/>
        </p:nvSpPr>
        <p:spPr bwMode="auto">
          <a:xfrm>
            <a:off x="8221628" y="773376"/>
            <a:ext cx="720080" cy="3600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8221628" y="764704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8220235" y="6328105"/>
            <a:ext cx="720080" cy="400110"/>
            <a:chOff x="7371371" y="6364996"/>
            <a:chExt cx="720080" cy="400110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7371371" y="6380749"/>
              <a:ext cx="720080" cy="360000"/>
            </a:xfrm>
            <a:prstGeom prst="roundRect">
              <a:avLst>
                <a:gd name="adj" fmla="val 47060"/>
              </a:avLst>
            </a:prstGeom>
            <a:noFill/>
            <a:ln w="19050" cap="flat" cmpd="sng" algn="ctr">
              <a:solidFill>
                <a:srgbClr val="2B6B1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371371" y="6364996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  <a:endPara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76"/>
          <p:cNvSpPr txBox="1">
            <a:spLocks noChangeArrowheads="1"/>
          </p:cNvSpPr>
          <p:nvPr/>
        </p:nvSpPr>
        <p:spPr bwMode="auto">
          <a:xfrm>
            <a:off x="988943" y="203203"/>
            <a:ext cx="40543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2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  光传送网规划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" y="220103"/>
            <a:ext cx="456308" cy="458641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7185590" y="3504068"/>
            <a:ext cx="2806478" cy="950792"/>
            <a:chOff x="6483287" y="3745323"/>
            <a:chExt cx="2659529" cy="775611"/>
          </a:xfrm>
        </p:grpSpPr>
        <p:sp>
          <p:nvSpPr>
            <p:cNvPr id="45" name="菱形 44"/>
            <p:cNvSpPr/>
            <p:nvPr/>
          </p:nvSpPr>
          <p:spPr bwMode="auto">
            <a:xfrm>
              <a:off x="6483287" y="3745323"/>
              <a:ext cx="2659529" cy="727789"/>
            </a:xfrm>
            <a:prstGeom prst="diamond">
              <a:avLst/>
            </a:prstGeom>
            <a:noFill/>
            <a:ln w="19050" cap="flat" cmpd="sng" algn="ctr">
              <a:solidFill>
                <a:srgbClr val="2B6B1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noFill/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161404" y="3813048"/>
              <a:ext cx="1380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是否遍历</a:t>
              </a:r>
              <a:endParaRPr lang="en-US" altLang="zh-CN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</a:t>
              </a:r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3256777"/>
                </p:ext>
              </p:extLst>
            </p:nvPr>
          </p:nvGraphicFramePr>
          <p:xfrm>
            <a:off x="7150292" y="4033199"/>
            <a:ext cx="1104420" cy="3808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9" name="Equation" r:id="rId7" imgW="736280" imgH="253890" progId="Equation.DSMT4">
                    <p:embed/>
                  </p:oleObj>
                </mc:Choice>
                <mc:Fallback>
                  <p:oleObj name="Equation" r:id="rId7" imgW="736280" imgH="25389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0292" y="4033199"/>
                          <a:ext cx="1104420" cy="3808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" name="组合 64"/>
          <p:cNvGrpSpPr/>
          <p:nvPr/>
        </p:nvGrpSpPr>
        <p:grpSpPr>
          <a:xfrm>
            <a:off x="7361549" y="4591701"/>
            <a:ext cx="2451896" cy="400110"/>
            <a:chOff x="5242806" y="4601181"/>
            <a:chExt cx="2451896" cy="400110"/>
          </a:xfrm>
        </p:grpSpPr>
        <p:grpSp>
          <p:nvGrpSpPr>
            <p:cNvPr id="63" name="组合 62"/>
            <p:cNvGrpSpPr/>
            <p:nvPr/>
          </p:nvGrpSpPr>
          <p:grpSpPr>
            <a:xfrm>
              <a:off x="5242806" y="4616290"/>
              <a:ext cx="2451896" cy="360000"/>
              <a:chOff x="5253537" y="4605958"/>
              <a:chExt cx="2451896" cy="360000"/>
            </a:xfrm>
          </p:grpSpPr>
          <p:sp>
            <p:nvSpPr>
              <p:cNvPr id="68" name="矩形 67"/>
              <p:cNvSpPr/>
              <p:nvPr/>
            </p:nvSpPr>
            <p:spPr bwMode="auto">
              <a:xfrm>
                <a:off x="5253537" y="4605958"/>
                <a:ext cx="2451896" cy="360000"/>
              </a:xfrm>
              <a:prstGeom prst="rect">
                <a:avLst/>
              </a:prstGeom>
              <a:noFill/>
              <a:ln w="19050" cap="flat" cmpd="sng" algn="ctr">
                <a:solidFill>
                  <a:srgbClr val="2B6B1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graphicFrame>
            <p:nvGraphicFramePr>
              <p:cNvPr id="62" name="对象 6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3035173"/>
                  </p:ext>
                </p:extLst>
              </p:nvPr>
            </p:nvGraphicFramePr>
            <p:xfrm>
              <a:off x="6895446" y="4652848"/>
              <a:ext cx="723600" cy="266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50" name="Equation" r:id="rId9" imgW="482400" imgH="177480" progId="Equation.DSMT4">
                      <p:embed/>
                    </p:oleObj>
                  </mc:Choice>
                  <mc:Fallback>
                    <p:oleObj name="Equation" r:id="rId9" imgW="482400" imgH="177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895446" y="4652848"/>
                            <a:ext cx="723600" cy="26622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2" name="文本框 71"/>
            <p:cNvSpPr txBox="1"/>
            <p:nvPr/>
          </p:nvSpPr>
          <p:spPr>
            <a:xfrm>
              <a:off x="5242806" y="4601181"/>
              <a:ext cx="2451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        ， ，</a:t>
              </a:r>
              <a:endPara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4010840"/>
                </p:ext>
              </p:extLst>
            </p:nvPr>
          </p:nvGraphicFramePr>
          <p:xfrm>
            <a:off x="5891198" y="4616290"/>
            <a:ext cx="609336" cy="3617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" name="Equation" r:id="rId11" imgW="406224" imgH="241195" progId="Equation.DSMT4">
                    <p:embed/>
                  </p:oleObj>
                </mc:Choice>
                <mc:Fallback>
                  <p:oleObj name="Equation" r:id="rId11" imgW="406224" imgH="241195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1198" y="4616290"/>
                          <a:ext cx="609336" cy="3617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9269337"/>
                </p:ext>
              </p:extLst>
            </p:nvPr>
          </p:nvGraphicFramePr>
          <p:xfrm>
            <a:off x="6575010" y="4663277"/>
            <a:ext cx="190088" cy="266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2" name="Equation" r:id="rId13" imgW="126725" imgH="177415" progId="Equation.DSMT4">
                    <p:embed/>
                  </p:oleObj>
                </mc:Choice>
                <mc:Fallback>
                  <p:oleObj name="Equation" r:id="rId13" imgW="126725" imgH="177415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5010" y="4663277"/>
                          <a:ext cx="190088" cy="2661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/>
          <p:cNvGrpSpPr/>
          <p:nvPr/>
        </p:nvGrpSpPr>
        <p:grpSpPr>
          <a:xfrm>
            <a:off x="6429069" y="1676799"/>
            <a:ext cx="4314419" cy="400110"/>
            <a:chOff x="6590728" y="1397960"/>
            <a:chExt cx="4314419" cy="400110"/>
          </a:xfrm>
        </p:grpSpPr>
        <p:sp>
          <p:nvSpPr>
            <p:cNvPr id="39" name="矩形 38"/>
            <p:cNvSpPr/>
            <p:nvPr/>
          </p:nvSpPr>
          <p:spPr bwMode="auto">
            <a:xfrm>
              <a:off x="6653699" y="1423897"/>
              <a:ext cx="4188479" cy="360000"/>
            </a:xfrm>
            <a:prstGeom prst="rect">
              <a:avLst/>
            </a:prstGeom>
            <a:noFill/>
            <a:ln w="19050" cap="flat" cmpd="sng" algn="ctr">
              <a:solidFill>
                <a:srgbClr val="2B6B1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590728" y="1397960"/>
              <a:ext cx="43144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利用最小生成树算法生成最小连通图</a:t>
              </a:r>
              <a:endPara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16080" y="1228893"/>
            <a:ext cx="3528151" cy="400110"/>
            <a:chOff x="6196525" y="1396122"/>
            <a:chExt cx="3528151" cy="400110"/>
          </a:xfrm>
        </p:grpSpPr>
        <p:grpSp>
          <p:nvGrpSpPr>
            <p:cNvPr id="33" name="组合 32"/>
            <p:cNvGrpSpPr/>
            <p:nvPr/>
          </p:nvGrpSpPr>
          <p:grpSpPr>
            <a:xfrm>
              <a:off x="6196525" y="1396122"/>
              <a:ext cx="3528151" cy="400110"/>
              <a:chOff x="6653699" y="1419727"/>
              <a:chExt cx="3528151" cy="400110"/>
            </a:xfrm>
          </p:grpSpPr>
          <p:sp>
            <p:nvSpPr>
              <p:cNvPr id="7" name="矩形 6"/>
              <p:cNvSpPr/>
              <p:nvPr/>
            </p:nvSpPr>
            <p:spPr bwMode="auto">
              <a:xfrm>
                <a:off x="6653699" y="1423897"/>
                <a:ext cx="3528151" cy="360000"/>
              </a:xfrm>
              <a:prstGeom prst="rect">
                <a:avLst/>
              </a:prstGeom>
              <a:noFill/>
              <a:ln w="19050" cap="flat" cmpd="sng" algn="ctr">
                <a:solidFill>
                  <a:srgbClr val="2B6B1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6653700" y="1419727"/>
                <a:ext cx="3528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初始化：    </a:t>
                </a:r>
                <a:r>
                  <a:rPr lang="zh-CN" altLang="en-US" sz="2000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   </a:t>
                </a:r>
                <a:r>
                  <a:rPr lang="zh-CN" altLang="en-US" sz="2000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zh-CN" altLang="en-US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8" name="对象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602913"/>
                  </p:ext>
                </p:extLst>
              </p:nvPr>
            </p:nvGraphicFramePr>
            <p:xfrm>
              <a:off x="7583588" y="1477519"/>
              <a:ext cx="532707" cy="2663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53" name="Equation" r:id="rId15" imgW="355138" imgH="177569" progId="Equation.DSMT4">
                      <p:embed/>
                    </p:oleObj>
                  </mc:Choice>
                  <mc:Fallback>
                    <p:oleObj name="Equation" r:id="rId15" imgW="355138" imgH="177569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83588" y="1477519"/>
                            <a:ext cx="532707" cy="266354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对象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7805306"/>
                  </p:ext>
                </p:extLst>
              </p:nvPr>
            </p:nvGraphicFramePr>
            <p:xfrm>
              <a:off x="8707080" y="1438837"/>
              <a:ext cx="144780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54" name="Equation" r:id="rId17" imgW="965200" imgH="254000" progId="Equation.DSMT4">
                      <p:embed/>
                    </p:oleObj>
                  </mc:Choice>
                  <mc:Fallback>
                    <p:oleObj name="Equation" r:id="rId17" imgW="965200" imgH="254000" progId="Equation.DSMT4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707080" y="1438837"/>
                            <a:ext cx="1447800" cy="381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5" name="对象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6978440"/>
                </p:ext>
              </p:extLst>
            </p:nvPr>
          </p:nvGraphicFramePr>
          <p:xfrm>
            <a:off x="7720249" y="1467658"/>
            <a:ext cx="437940" cy="266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5" name="Equation" r:id="rId19" imgW="291960" imgH="177480" progId="Equation.DSMT4">
                    <p:embed/>
                  </p:oleObj>
                </mc:Choice>
                <mc:Fallback>
                  <p:oleObj name="Equation" r:id="rId19" imgW="29196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720249" y="1467658"/>
                          <a:ext cx="437940" cy="2662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组合 53"/>
          <p:cNvGrpSpPr/>
          <p:nvPr/>
        </p:nvGrpSpPr>
        <p:grpSpPr>
          <a:xfrm>
            <a:off x="6312024" y="2614946"/>
            <a:ext cx="4536502" cy="400110"/>
            <a:chOff x="6640863" y="1406245"/>
            <a:chExt cx="3891772" cy="400110"/>
          </a:xfrm>
        </p:grpSpPr>
        <p:sp>
          <p:nvSpPr>
            <p:cNvPr id="55" name="矩形 54"/>
            <p:cNvSpPr/>
            <p:nvPr/>
          </p:nvSpPr>
          <p:spPr bwMode="auto">
            <a:xfrm>
              <a:off x="6653700" y="1423897"/>
              <a:ext cx="3821859" cy="360000"/>
            </a:xfrm>
            <a:prstGeom prst="rect">
              <a:avLst/>
            </a:prstGeom>
            <a:noFill/>
            <a:ln w="19050" cap="flat" cmpd="sng" algn="ctr">
              <a:solidFill>
                <a:srgbClr val="2B6B1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640863" y="1406245"/>
              <a:ext cx="3891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执行基于</a:t>
              </a:r>
              <a:r>
                <a:rPr lang="en-US" altLang="zh-CN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DFS</a:t>
              </a:r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的最优链路容量分配算法</a:t>
              </a:r>
              <a:endPara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084571" y="3061946"/>
            <a:ext cx="996228" cy="400110"/>
            <a:chOff x="7178677" y="3957542"/>
            <a:chExt cx="996228" cy="400110"/>
          </a:xfrm>
        </p:grpSpPr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1953498"/>
                </p:ext>
              </p:extLst>
            </p:nvPr>
          </p:nvGraphicFramePr>
          <p:xfrm>
            <a:off x="7777768" y="3993167"/>
            <a:ext cx="323709" cy="342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6" name="Equation" r:id="rId21" imgW="215806" imgH="228501" progId="Equation.DSMT4">
                    <p:embed/>
                  </p:oleObj>
                </mc:Choice>
                <mc:Fallback>
                  <p:oleObj name="Equation" r:id="rId21" imgW="215806" imgH="228501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7768" y="3993167"/>
                          <a:ext cx="323709" cy="3427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矩形 46"/>
            <p:cNvSpPr/>
            <p:nvPr/>
          </p:nvSpPr>
          <p:spPr bwMode="auto">
            <a:xfrm>
              <a:off x="7244104" y="3975919"/>
              <a:ext cx="877001" cy="360000"/>
            </a:xfrm>
            <a:prstGeom prst="rect">
              <a:avLst/>
            </a:prstGeom>
            <a:noFill/>
            <a:ln w="19050" cap="flat" cmpd="sng" algn="ctr">
              <a:solidFill>
                <a:srgbClr val="2B6B1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178677" y="3957542"/>
              <a:ext cx="996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重置</a:t>
              </a:r>
              <a:endPara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695890" y="5056980"/>
            <a:ext cx="1781759" cy="565140"/>
            <a:chOff x="7313131" y="5024099"/>
            <a:chExt cx="1781759" cy="565140"/>
          </a:xfrm>
        </p:grpSpPr>
        <p:grpSp>
          <p:nvGrpSpPr>
            <p:cNvPr id="74" name="组合 73"/>
            <p:cNvGrpSpPr/>
            <p:nvPr/>
          </p:nvGrpSpPr>
          <p:grpSpPr>
            <a:xfrm>
              <a:off x="7313131" y="5024099"/>
              <a:ext cx="1781759" cy="565140"/>
              <a:chOff x="6820135" y="3745324"/>
              <a:chExt cx="2322680" cy="736319"/>
            </a:xfrm>
          </p:grpSpPr>
          <p:sp>
            <p:nvSpPr>
              <p:cNvPr id="75" name="菱形 74"/>
              <p:cNvSpPr/>
              <p:nvPr/>
            </p:nvSpPr>
            <p:spPr bwMode="auto">
              <a:xfrm>
                <a:off x="6820135" y="3745324"/>
                <a:ext cx="2322680" cy="736319"/>
              </a:xfrm>
              <a:prstGeom prst="diamond">
                <a:avLst/>
              </a:prstGeom>
              <a:noFill/>
              <a:ln w="19050" cap="flat" cmpd="sng" algn="ctr">
                <a:solidFill>
                  <a:srgbClr val="2B6B1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2000" b="0" i="0" u="none" strike="noStrike" cap="none" normalizeH="0" baseline="0" smtClean="0">
                  <a:ln>
                    <a:noFill/>
                  </a:ln>
                  <a:noFill/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8196213" y="3885931"/>
                <a:ext cx="429273" cy="52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lang="zh-CN" altLang="en-US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69" name="对象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5823000"/>
                </p:ext>
              </p:extLst>
            </p:nvPr>
          </p:nvGraphicFramePr>
          <p:xfrm>
            <a:off x="7793461" y="5145233"/>
            <a:ext cx="66636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7" name="Equation" r:id="rId23" imgW="444240" imgH="228600" progId="Equation.DSMT4">
                    <p:embed/>
                  </p:oleObj>
                </mc:Choice>
                <mc:Fallback>
                  <p:oleObj name="Equation" r:id="rId23" imgW="44424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7793461" y="5145233"/>
                          <a:ext cx="66636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组合 72"/>
          <p:cNvGrpSpPr/>
          <p:nvPr/>
        </p:nvGrpSpPr>
        <p:grpSpPr>
          <a:xfrm>
            <a:off x="7997413" y="5898060"/>
            <a:ext cx="1182832" cy="400110"/>
            <a:chOff x="6596228" y="5828971"/>
            <a:chExt cx="1182832" cy="400110"/>
          </a:xfrm>
        </p:grpSpPr>
        <p:graphicFrame>
          <p:nvGraphicFramePr>
            <p:cNvPr id="57" name="对象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6229878"/>
                </p:ext>
              </p:extLst>
            </p:nvPr>
          </p:nvGraphicFramePr>
          <p:xfrm>
            <a:off x="7169724" y="5861955"/>
            <a:ext cx="609336" cy="342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8" name="Equation" r:id="rId25" imgW="406224" imgH="228501" progId="Equation.DSMT4">
                    <p:embed/>
                  </p:oleObj>
                </mc:Choice>
                <mc:Fallback>
                  <p:oleObj name="Equation" r:id="rId25" imgW="406224" imgH="228501" progId="Equation.DSMT4">
                    <p:embed/>
                    <p:pic>
                      <p:nvPicPr>
                        <p:cNvPr id="3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9724" y="5861955"/>
                          <a:ext cx="609336" cy="3427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1" name="组合 80"/>
            <p:cNvGrpSpPr/>
            <p:nvPr/>
          </p:nvGrpSpPr>
          <p:grpSpPr>
            <a:xfrm>
              <a:off x="6596228" y="5828971"/>
              <a:ext cx="1182832" cy="400110"/>
              <a:chOff x="5306114" y="4596235"/>
              <a:chExt cx="1182832" cy="400110"/>
            </a:xfrm>
          </p:grpSpPr>
          <p:sp>
            <p:nvSpPr>
              <p:cNvPr id="86" name="矩形 85"/>
              <p:cNvSpPr/>
              <p:nvPr/>
            </p:nvSpPr>
            <p:spPr bwMode="auto">
              <a:xfrm>
                <a:off x="5306115" y="4616290"/>
                <a:ext cx="1182831" cy="360000"/>
              </a:xfrm>
              <a:prstGeom prst="rect">
                <a:avLst/>
              </a:prstGeom>
              <a:noFill/>
              <a:ln w="19050" cap="flat" cmpd="sng" algn="ctr">
                <a:solidFill>
                  <a:srgbClr val="2B6B1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306114" y="4596235"/>
                <a:ext cx="11828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</a:t>
                </a:r>
                <a:endParaRPr lang="zh-CN" altLang="en-US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6788149" y="2136468"/>
            <a:ext cx="3601360" cy="400110"/>
            <a:chOff x="6252309" y="2627983"/>
            <a:chExt cx="3601360" cy="400110"/>
          </a:xfrm>
        </p:grpSpPr>
        <p:grpSp>
          <p:nvGrpSpPr>
            <p:cNvPr id="43" name="组合 42"/>
            <p:cNvGrpSpPr/>
            <p:nvPr/>
          </p:nvGrpSpPr>
          <p:grpSpPr>
            <a:xfrm>
              <a:off x="6252309" y="2627983"/>
              <a:ext cx="3601360" cy="400110"/>
              <a:chOff x="5623502" y="3227132"/>
              <a:chExt cx="3601360" cy="400110"/>
            </a:xfrm>
          </p:grpSpPr>
          <p:graphicFrame>
            <p:nvGraphicFramePr>
              <p:cNvPr id="24" name="对象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671857"/>
                  </p:ext>
                </p:extLst>
              </p:nvPr>
            </p:nvGraphicFramePr>
            <p:xfrm>
              <a:off x="7767541" y="3306198"/>
              <a:ext cx="228303" cy="2663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59" name="Equation" r:id="rId27" imgW="152202" imgH="177569" progId="Equation.DSMT4">
                      <p:embed/>
                    </p:oleObj>
                  </mc:Choice>
                  <mc:Fallback>
                    <p:oleObj name="Equation" r:id="rId27" imgW="152202" imgH="177569" progId="Equation.DSMT4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67541" y="3306198"/>
                            <a:ext cx="228303" cy="266354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1" name="组合 50"/>
              <p:cNvGrpSpPr/>
              <p:nvPr/>
            </p:nvGrpSpPr>
            <p:grpSpPr>
              <a:xfrm>
                <a:off x="5623502" y="3227132"/>
                <a:ext cx="3601360" cy="400110"/>
                <a:chOff x="6417156" y="1390856"/>
                <a:chExt cx="3601360" cy="400110"/>
              </a:xfrm>
            </p:grpSpPr>
            <p:sp>
              <p:nvSpPr>
                <p:cNvPr id="52" name="矩形 51"/>
                <p:cNvSpPr/>
                <p:nvPr/>
              </p:nvSpPr>
              <p:spPr bwMode="auto">
                <a:xfrm>
                  <a:off x="6417156" y="1423897"/>
                  <a:ext cx="3601360" cy="3600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2B6B1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000"/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6417156" y="1390856"/>
                  <a:ext cx="36013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 smtClean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更新网络容量矩阵   ，</a:t>
                  </a:r>
                  <a:endParaRPr lang="zh-CN" altLang="en-US" sz="20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aphicFrame>
          <p:nvGraphicFramePr>
            <p:cNvPr id="88" name="对象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4116578"/>
                </p:ext>
              </p:extLst>
            </p:nvPr>
          </p:nvGraphicFramePr>
          <p:xfrm>
            <a:off x="8683127" y="2683817"/>
            <a:ext cx="1107776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60" name="Equation" r:id="rId29" imgW="749300" imgH="228600" progId="Equation.DSMT4">
                    <p:embed/>
                  </p:oleObj>
                </mc:Choice>
                <mc:Fallback>
                  <p:oleObj name="Equation" r:id="rId29" imgW="749300" imgH="228600" progId="Equation.DSMT4">
                    <p:embed/>
                    <p:pic>
                      <p:nvPicPr>
                        <p:cNvPr id="59" name="对象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83127" y="2683817"/>
                          <a:ext cx="1107776" cy="3429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92" name="直接箭头连接符 91"/>
          <p:cNvCxnSpPr>
            <a:stCxn id="2" idx="2"/>
            <a:endCxn id="5" idx="0"/>
          </p:cNvCxnSpPr>
          <p:nvPr/>
        </p:nvCxnSpPr>
        <p:spPr bwMode="auto">
          <a:xfrm flipH="1">
            <a:off x="8580156" y="1133376"/>
            <a:ext cx="1512" cy="955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接箭头连接符 95"/>
          <p:cNvCxnSpPr>
            <a:stCxn id="5" idx="2"/>
            <a:endCxn id="40" idx="0"/>
          </p:cNvCxnSpPr>
          <p:nvPr/>
        </p:nvCxnSpPr>
        <p:spPr bwMode="auto">
          <a:xfrm>
            <a:off x="8580156" y="1629003"/>
            <a:ext cx="6123" cy="477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直接箭头连接符 98"/>
          <p:cNvCxnSpPr>
            <a:stCxn id="40" idx="2"/>
            <a:endCxn id="53" idx="0"/>
          </p:cNvCxnSpPr>
          <p:nvPr/>
        </p:nvCxnSpPr>
        <p:spPr bwMode="auto">
          <a:xfrm>
            <a:off x="8586279" y="2076909"/>
            <a:ext cx="2550" cy="5955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直接箭头连接符 102"/>
          <p:cNvCxnSpPr>
            <a:stCxn id="53" idx="2"/>
            <a:endCxn id="56" idx="0"/>
          </p:cNvCxnSpPr>
          <p:nvPr/>
        </p:nvCxnSpPr>
        <p:spPr bwMode="auto">
          <a:xfrm flipH="1">
            <a:off x="8580275" y="2536578"/>
            <a:ext cx="8554" cy="783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接箭头连接符 111"/>
          <p:cNvCxnSpPr>
            <a:stCxn id="56" idx="2"/>
            <a:endCxn id="61" idx="0"/>
          </p:cNvCxnSpPr>
          <p:nvPr/>
        </p:nvCxnSpPr>
        <p:spPr bwMode="auto">
          <a:xfrm>
            <a:off x="8580275" y="3015056"/>
            <a:ext cx="2410" cy="468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接箭头连接符 114"/>
          <p:cNvCxnSpPr>
            <a:stCxn id="61" idx="2"/>
            <a:endCxn id="45" idx="0"/>
          </p:cNvCxnSpPr>
          <p:nvPr/>
        </p:nvCxnSpPr>
        <p:spPr bwMode="auto">
          <a:xfrm>
            <a:off x="8582685" y="3462056"/>
            <a:ext cx="6144" cy="420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接箭头连接符 117"/>
          <p:cNvCxnSpPr>
            <a:stCxn id="45" idx="2"/>
            <a:endCxn id="72" idx="0"/>
          </p:cNvCxnSpPr>
          <p:nvPr/>
        </p:nvCxnSpPr>
        <p:spPr bwMode="auto">
          <a:xfrm flipH="1">
            <a:off x="8587497" y="4396237"/>
            <a:ext cx="1332" cy="1954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直接箭头连接符 121"/>
          <p:cNvCxnSpPr>
            <a:stCxn id="72" idx="2"/>
            <a:endCxn id="75" idx="0"/>
          </p:cNvCxnSpPr>
          <p:nvPr/>
        </p:nvCxnSpPr>
        <p:spPr bwMode="auto">
          <a:xfrm flipH="1">
            <a:off x="8586770" y="4991811"/>
            <a:ext cx="727" cy="6516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直接箭头连接符 124"/>
          <p:cNvCxnSpPr>
            <a:stCxn id="75" idx="2"/>
            <a:endCxn id="83" idx="0"/>
          </p:cNvCxnSpPr>
          <p:nvPr/>
        </p:nvCxnSpPr>
        <p:spPr bwMode="auto">
          <a:xfrm>
            <a:off x="8586770" y="5622120"/>
            <a:ext cx="2059" cy="2759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直接箭头连接符 128"/>
          <p:cNvCxnSpPr>
            <a:stCxn id="83" idx="2"/>
            <a:endCxn id="14" idx="0"/>
          </p:cNvCxnSpPr>
          <p:nvPr/>
        </p:nvCxnSpPr>
        <p:spPr bwMode="auto">
          <a:xfrm flipH="1">
            <a:off x="8580275" y="6298170"/>
            <a:ext cx="8554" cy="2993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文本框 131"/>
          <p:cNvSpPr txBox="1"/>
          <p:nvPr/>
        </p:nvSpPr>
        <p:spPr>
          <a:xfrm>
            <a:off x="8629491" y="4302843"/>
            <a:ext cx="35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8602209" y="5573977"/>
            <a:ext cx="35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6750694" y="3605224"/>
            <a:ext cx="35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9839196" y="5016236"/>
            <a:ext cx="32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4" name="肘形连接符 143"/>
          <p:cNvCxnSpPr>
            <a:stCxn id="75" idx="3"/>
            <a:endCxn id="52" idx="3"/>
          </p:cNvCxnSpPr>
          <p:nvPr/>
        </p:nvCxnSpPr>
        <p:spPr bwMode="auto">
          <a:xfrm flipV="1">
            <a:off x="9477649" y="2349509"/>
            <a:ext cx="911860" cy="2990041"/>
          </a:xfrm>
          <a:prstGeom prst="bentConnector3">
            <a:avLst>
              <a:gd name="adj1" fmla="val 226126"/>
            </a:avLst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肘形连接符 146"/>
          <p:cNvCxnSpPr>
            <a:stCxn id="45" idx="1"/>
            <a:endCxn id="53" idx="1"/>
          </p:cNvCxnSpPr>
          <p:nvPr/>
        </p:nvCxnSpPr>
        <p:spPr bwMode="auto">
          <a:xfrm rot="10800000">
            <a:off x="6788150" y="2336523"/>
            <a:ext cx="397441" cy="1613630"/>
          </a:xfrm>
          <a:prstGeom prst="bentConnector3">
            <a:avLst>
              <a:gd name="adj1" fmla="val 321600"/>
            </a:avLst>
          </a:prstGeom>
          <a:solidFill>
            <a:schemeClr val="accent1"/>
          </a:solidFill>
          <a:ln w="19050" cap="flat" cmpd="sng" algn="ctr">
            <a:solidFill>
              <a:srgbClr val="2B6B17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6" name="图片 1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5400" y="4250902"/>
            <a:ext cx="4987562" cy="22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8804"/>
      </p:ext>
    </p:extLst>
  </p:cSld>
  <p:clrMapOvr>
    <a:masterClrMapping/>
  </p:clrMapOvr>
  <p:transition spd="slow" advTm="5769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清风素材 https://12sc.taobao.com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清风素材1 https://12sc.taobao.com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清风素材3 https://12sc.taobao.com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5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5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清风素材4 https://12sc.taobao.com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6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清风素材5 https://12sc.taobao.com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7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7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7999</TotalTime>
  <Pages>0</Pages>
  <Words>639</Words>
  <Characters>0</Characters>
  <Application>Microsoft Office PowerPoint</Application>
  <DocSecurity>0</DocSecurity>
  <PresentationFormat>宽屏</PresentationFormat>
  <Lines>0</Lines>
  <Paragraphs>181</Paragraphs>
  <Slides>19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仿宋_GB2312</vt:lpstr>
      <vt:lpstr>宋体</vt:lpstr>
      <vt:lpstr>微软雅黑</vt:lpstr>
      <vt:lpstr>Arial</vt:lpstr>
      <vt:lpstr>Calibri</vt:lpstr>
      <vt:lpstr>Cambria Math</vt:lpstr>
      <vt:lpstr>清风素材 https://12sc.taobao.com</vt:lpstr>
      <vt:lpstr>清风素材1 https://12sc.taobao.com</vt:lpstr>
      <vt:lpstr>清风素材3 https://12sc.taobao.com</vt:lpstr>
      <vt:lpstr>清风素材4 https://12sc.taobao.com</vt:lpstr>
      <vt:lpstr>清风素材5 https://12sc.taobao.com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清风素材;12sc.taobao.com</dc:creator>
  <cp:keywords>12sc.taobao.com</cp:keywords>
  <dc:description>12sc.taobao.com</dc:description>
  <cp:lastModifiedBy>admin、</cp:lastModifiedBy>
  <cp:revision>1138</cp:revision>
  <dcterms:created xsi:type="dcterms:W3CDTF">2013-01-25T01:44:32Z</dcterms:created>
  <dcterms:modified xsi:type="dcterms:W3CDTF">2018-12-06T09:41:56Z</dcterms:modified>
  <cp:category>12sc.taobao.com</cp:category>
  <cp:contentStatus>12sc.taobao.com</cp:contentStatus>
</cp:coreProperties>
</file>